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40"/>
  </p:notesMasterIdLst>
  <p:handoutMasterIdLst>
    <p:handoutMasterId r:id="rId41"/>
  </p:handoutMasterIdLst>
  <p:sldIdLst>
    <p:sldId id="256" r:id="rId2"/>
    <p:sldId id="282" r:id="rId3"/>
    <p:sldId id="258" r:id="rId4"/>
    <p:sldId id="262" r:id="rId5"/>
    <p:sldId id="260" r:id="rId6"/>
    <p:sldId id="294" r:id="rId7"/>
    <p:sldId id="259" r:id="rId8"/>
    <p:sldId id="289" r:id="rId9"/>
    <p:sldId id="283" r:id="rId10"/>
    <p:sldId id="296" r:id="rId11"/>
    <p:sldId id="286" r:id="rId12"/>
    <p:sldId id="284" r:id="rId13"/>
    <p:sldId id="297" r:id="rId14"/>
    <p:sldId id="288" r:id="rId15"/>
    <p:sldId id="280" r:id="rId16"/>
    <p:sldId id="287" r:id="rId17"/>
    <p:sldId id="285" r:id="rId18"/>
    <p:sldId id="291" r:id="rId19"/>
    <p:sldId id="290" r:id="rId20"/>
    <p:sldId id="292" r:id="rId21"/>
    <p:sldId id="298" r:id="rId22"/>
    <p:sldId id="261" r:id="rId23"/>
    <p:sldId id="272" r:id="rId24"/>
    <p:sldId id="263" r:id="rId25"/>
    <p:sldId id="266" r:id="rId26"/>
    <p:sldId id="265" r:id="rId27"/>
    <p:sldId id="267" r:id="rId28"/>
    <p:sldId id="276" r:id="rId29"/>
    <p:sldId id="264" r:id="rId30"/>
    <p:sldId id="268" r:id="rId31"/>
    <p:sldId id="273" r:id="rId32"/>
    <p:sldId id="278" r:id="rId33"/>
    <p:sldId id="277" r:id="rId34"/>
    <p:sldId id="271" r:id="rId35"/>
    <p:sldId id="269" r:id="rId36"/>
    <p:sldId id="281" r:id="rId37"/>
    <p:sldId id="295" r:id="rId38"/>
    <p:sldId id="270" r:id="rId3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4" y="-13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FB94251-47A7-4455-81AB-D83F0F8F6416}" type="datetimeFigureOut">
              <a:rPr lang="en-US" smtClean="0"/>
              <a:pPr/>
              <a:t>11/4/2010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654FB3F-BE91-4214-8034-497271B62C1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pPr>
              <a:defRPr/>
            </a:pPr>
            <a:fld id="{ADA99760-5B98-4A3A-A96E-D2B4FDCE3A3F}" type="datetimeFigureOut">
              <a:rPr lang="en-US"/>
              <a:pPr>
                <a:defRPr/>
              </a:pPr>
              <a:t>11/4/2010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pPr>
              <a:defRPr/>
            </a:pPr>
            <a:fld id="{A7D9718F-6117-4A93-B4F9-0FA75BE6D45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D9718F-6117-4A93-B4F9-0FA75BE6D45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11/4/2010</a:t>
            </a:fld>
            <a:endParaRPr lang="en-US"/>
          </a:p>
        </p:txBody>
      </p:sp>
      <p:sp>
        <p:nvSpPr>
          <p:cNvPr id="19" name="Footer Placeholder 18"/>
          <p:cNvSpPr>
            <a:spLocks noGrp="1"/>
          </p:cNvSpPr>
          <p:nvPr>
            <p:ph type="ftr" sz="quarter" idx="11"/>
          </p:nvPr>
        </p:nvSpPr>
        <p:spPr/>
        <p:txBody>
          <a:bodyPr/>
          <a:lstStyle/>
          <a:p>
            <a:pPr>
              <a:defRPr/>
            </a:pPr>
            <a:r>
              <a:rPr lang="en-US" smtClean="0"/>
              <a:t>Demers and Salapska-Gelleri</a:t>
            </a:r>
            <a:endParaRPr lang="en-US"/>
          </a:p>
        </p:txBody>
      </p:sp>
      <p:sp>
        <p:nvSpPr>
          <p:cNvPr id="27" name="Slide Number Placeholder 26"/>
          <p:cNvSpPr>
            <a:spLocks noGrp="1"/>
          </p:cNvSpPr>
          <p:nvPr>
            <p:ph type="sldNum" sz="quarter" idx="12"/>
          </p:nvPr>
        </p:nvSpPr>
        <p:spPr/>
        <p:txBody>
          <a:bodyPr/>
          <a:lstStyle/>
          <a:p>
            <a:pPr>
              <a:defRPr/>
            </a:pPr>
            <a:r>
              <a:rPr lang="en-US" smtClean="0"/>
              <a:t>Oct. 26, 2007</a:t>
            </a:r>
            <a:endParaRPr lang="en-US"/>
          </a:p>
        </p:txBody>
      </p:sp>
    </p:spTree>
  </p:cSld>
  <p:clrMapOvr>
    <a:masterClrMapping/>
  </p:clrMapOvr>
  <p:transition spd="med"/>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0E2EE78-B0CD-4831-914E-553985101F5D}" type="datetime1">
              <a:rPr lang="en-US" smtClean="0"/>
              <a:pPr>
                <a:defRPr/>
              </a:pPr>
              <a:t>11/4/2010</a:t>
            </a:fld>
            <a:endParaRPr lang="en-US"/>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Slide Number Placeholder 5"/>
          <p:cNvSpPr>
            <a:spLocks noGrp="1"/>
          </p:cNvSpPr>
          <p:nvPr>
            <p:ph type="sldNum" sz="quarter" idx="12"/>
          </p:nvPr>
        </p:nvSpPr>
        <p:spPr/>
        <p:txBody>
          <a:bodyPr/>
          <a:lstStyle/>
          <a:p>
            <a:pPr>
              <a:defRPr/>
            </a:pPr>
            <a:fld id="{C7BD7512-6C01-48BC-ABF1-7C8222482679}" type="slidenum">
              <a:rPr lang="en-US" smtClean="0"/>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BB1D268-F009-47BD-9916-DC8CBC5069D4}" type="datetime1">
              <a:rPr lang="en-US" smtClean="0"/>
              <a:pPr>
                <a:defRPr/>
              </a:pPr>
              <a:t>11/4/2010</a:t>
            </a:fld>
            <a:endParaRPr lang="en-US"/>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Slide Number Placeholder 5"/>
          <p:cNvSpPr>
            <a:spLocks noGrp="1"/>
          </p:cNvSpPr>
          <p:nvPr>
            <p:ph type="sldNum" sz="quarter" idx="12"/>
          </p:nvPr>
        </p:nvSpPr>
        <p:spPr/>
        <p:txBody>
          <a:bodyPr/>
          <a:lstStyle/>
          <a:p>
            <a:pPr>
              <a:defRPr/>
            </a:pPr>
            <a:fld id="{7B5DAA48-A455-4CFA-976A-B5A47DE4CFD7}" type="slidenum">
              <a:rPr lang="en-US" smtClean="0"/>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descr="WCHeader.jpg"/>
          <p:cNvPicPr>
            <a:picLocks noChangeAspect="1"/>
          </p:cNvPicPr>
          <p:nvPr userDrawn="1"/>
        </p:nvPicPr>
        <p:blipFill>
          <a:blip r:embed="rId3" cstate="print"/>
          <a:srcRect/>
          <a:stretch>
            <a:fillRect/>
          </a:stretch>
        </p:blipFill>
        <p:spPr bwMode="auto">
          <a:xfrm>
            <a:off x="990600" y="228600"/>
            <a:ext cx="7143750" cy="619125"/>
          </a:xfrm>
          <a:prstGeom prst="rect">
            <a:avLst/>
          </a:prstGeom>
          <a:noFill/>
          <a:ln w="9525">
            <a:noFill/>
            <a:miter lim="800000"/>
            <a:headEnd/>
            <a:tailEnd/>
          </a:ln>
        </p:spPr>
      </p:pic>
      <p:sp>
        <p:nvSpPr>
          <p:cNvPr id="3" name="Footer Placeholder 4"/>
          <p:cNvSpPr>
            <a:spLocks noGrp="1"/>
          </p:cNvSpPr>
          <p:nvPr>
            <p:ph type="ftr" sz="quarter" idx="10"/>
          </p:nvPr>
        </p:nvSpPr>
        <p:spPr/>
        <p:txBody>
          <a:bodyPr/>
          <a:lstStyle>
            <a:lvl1pPr>
              <a:defRPr/>
            </a:lvl1pPr>
          </a:lstStyle>
          <a:p>
            <a:pPr>
              <a:defRPr/>
            </a:pPr>
            <a:r>
              <a:rPr lang="en-US"/>
              <a:t>Demers and Salapska-Gelleri</a:t>
            </a:r>
          </a:p>
        </p:txBody>
      </p:sp>
      <p:sp>
        <p:nvSpPr>
          <p:cNvPr id="4" name="Slide Number Placeholder 5"/>
          <p:cNvSpPr>
            <a:spLocks noGrp="1"/>
          </p:cNvSpPr>
          <p:nvPr>
            <p:ph type="sldNum" sz="quarter" idx="11"/>
          </p:nvPr>
        </p:nvSpPr>
        <p:spPr/>
        <p:txBody>
          <a:bodyPr/>
          <a:lstStyle>
            <a:lvl1pPr>
              <a:defRPr/>
            </a:lvl1pPr>
          </a:lstStyle>
          <a:p>
            <a:pPr>
              <a:defRPr/>
            </a:pPr>
            <a:r>
              <a:rPr lang="en-US" dirty="0" smtClean="0"/>
              <a:t>ct</a:t>
            </a:r>
            <a:r>
              <a:rPr lang="en-US" dirty="0"/>
              <a:t>. 26, 2007</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019800" y="6248400"/>
            <a:ext cx="2133600" cy="365125"/>
          </a:xfrm>
        </p:spPr>
        <p:txBody>
          <a:bodyPr/>
          <a:lstStyle>
            <a:lvl1pPr>
              <a:defRPr/>
            </a:lvl1pPr>
          </a:lstStyle>
          <a:p>
            <a:pPr>
              <a:defRPr/>
            </a:pPr>
            <a:r>
              <a:rPr lang="en-US" dirty="0" smtClean="0"/>
              <a:t>11/3/2010</a:t>
            </a:r>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8782F7D-0AC2-4C74-9F0B-192CB2EA9FE0}" type="datetime1">
              <a:rPr lang="en-US" smtClean="0"/>
              <a:pPr>
                <a:defRPr/>
              </a:pPr>
              <a:t>11/4/2010</a:t>
            </a:fld>
            <a:endParaRPr lang="en-US"/>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Slide Number Placeholder 5"/>
          <p:cNvSpPr>
            <a:spLocks noGrp="1"/>
          </p:cNvSpPr>
          <p:nvPr>
            <p:ph type="sldNum" sz="quarter" idx="12"/>
          </p:nvPr>
        </p:nvSpPr>
        <p:spPr/>
        <p:txBody>
          <a:bodyPr/>
          <a:lstStyle/>
          <a:p>
            <a:pPr>
              <a:defRPr/>
            </a:pPr>
            <a:fld id="{10471F93-CCD0-47B9-8675-BEC1AD01D23B}" type="slidenum">
              <a:rPr lang="en-US" smtClean="0"/>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4C0F022-CF34-4BB2-BF9A-E10C08683FB2}" type="datetime1">
              <a:rPr lang="en-US" smtClean="0"/>
              <a:pPr>
                <a:defRPr/>
              </a:pPr>
              <a:t>11/4/2010</a:t>
            </a:fld>
            <a:endParaRPr lang="en-US"/>
          </a:p>
        </p:txBody>
      </p:sp>
      <p:sp>
        <p:nvSpPr>
          <p:cNvPr id="6" name="Footer Placeholder 5"/>
          <p:cNvSpPr>
            <a:spLocks noGrp="1"/>
          </p:cNvSpPr>
          <p:nvPr>
            <p:ph type="ftr" sz="quarter" idx="11"/>
          </p:nvPr>
        </p:nvSpPr>
        <p:spPr/>
        <p:txBody>
          <a:bodyPr/>
          <a:lstStyle/>
          <a:p>
            <a:pPr>
              <a:defRPr/>
            </a:pPr>
            <a:r>
              <a:rPr lang="en-US" smtClean="0"/>
              <a:t>Demers and Salapska-Gelleri</a:t>
            </a:r>
            <a:endParaRPr lang="en-US"/>
          </a:p>
        </p:txBody>
      </p:sp>
      <p:sp>
        <p:nvSpPr>
          <p:cNvPr id="7" name="Slide Number Placeholder 6"/>
          <p:cNvSpPr>
            <a:spLocks noGrp="1"/>
          </p:cNvSpPr>
          <p:nvPr>
            <p:ph type="sldNum" sz="quarter" idx="12"/>
          </p:nvPr>
        </p:nvSpPr>
        <p:spPr/>
        <p:txBody>
          <a:bodyPr/>
          <a:lstStyle/>
          <a:p>
            <a:pPr>
              <a:defRPr/>
            </a:pPr>
            <a:fld id="{6C0D5006-8D75-42AF-9088-C32EDED864B4}" type="slidenum">
              <a:rPr lang="en-US" smtClean="0"/>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412F4A98-5B5A-4C4D-B8C8-336D756D8065}" type="datetime1">
              <a:rPr lang="en-US" smtClean="0"/>
              <a:pPr>
                <a:defRPr/>
              </a:pPr>
              <a:t>11/4/2010</a:t>
            </a:fld>
            <a:endParaRPr lang="en-US"/>
          </a:p>
        </p:txBody>
      </p:sp>
      <p:sp>
        <p:nvSpPr>
          <p:cNvPr id="8" name="Footer Placeholder 7"/>
          <p:cNvSpPr>
            <a:spLocks noGrp="1"/>
          </p:cNvSpPr>
          <p:nvPr>
            <p:ph type="ftr" sz="quarter" idx="11"/>
          </p:nvPr>
        </p:nvSpPr>
        <p:spPr/>
        <p:txBody>
          <a:bodyPr/>
          <a:lstStyle/>
          <a:p>
            <a:pPr>
              <a:defRPr/>
            </a:pPr>
            <a:r>
              <a:rPr lang="en-US" smtClean="0"/>
              <a:t>Demers and Salapska-Gelleri</a:t>
            </a:r>
            <a:endParaRPr lang="en-US"/>
          </a:p>
        </p:txBody>
      </p:sp>
      <p:sp>
        <p:nvSpPr>
          <p:cNvPr id="9" name="Slide Number Placeholder 8"/>
          <p:cNvSpPr>
            <a:spLocks noGrp="1"/>
          </p:cNvSpPr>
          <p:nvPr>
            <p:ph type="sldNum" sz="quarter" idx="12"/>
          </p:nvPr>
        </p:nvSpPr>
        <p:spPr/>
        <p:txBody>
          <a:bodyPr/>
          <a:lstStyle/>
          <a:p>
            <a:pPr>
              <a:defRPr/>
            </a:pPr>
            <a:fld id="{119F8684-A33A-4180-9BBA-755371C50A73}" type="slidenum">
              <a:rPr lang="en-US" smtClean="0"/>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2EBD833-1DBD-405C-A5EA-60A9499E362F}" type="datetime1">
              <a:rPr lang="en-US" smtClean="0"/>
              <a:pPr>
                <a:defRPr/>
              </a:pPr>
              <a:t>11/4/2010</a:t>
            </a:fld>
            <a:endParaRPr lang="en-US"/>
          </a:p>
        </p:txBody>
      </p:sp>
      <p:sp>
        <p:nvSpPr>
          <p:cNvPr id="4" name="Footer Placeholder 3"/>
          <p:cNvSpPr>
            <a:spLocks noGrp="1"/>
          </p:cNvSpPr>
          <p:nvPr>
            <p:ph type="ftr" sz="quarter" idx="11"/>
          </p:nvPr>
        </p:nvSpPr>
        <p:spPr/>
        <p:txBody>
          <a:bodyPr/>
          <a:lstStyle/>
          <a:p>
            <a:pPr>
              <a:defRPr/>
            </a:pPr>
            <a:r>
              <a:rPr lang="en-US" smtClean="0"/>
              <a:t>Demers and Salapska-Gelleri</a:t>
            </a:r>
            <a:endParaRPr lang="en-US"/>
          </a:p>
        </p:txBody>
      </p:sp>
      <p:sp>
        <p:nvSpPr>
          <p:cNvPr id="5" name="Slide Number Placeholder 4"/>
          <p:cNvSpPr>
            <a:spLocks noGrp="1"/>
          </p:cNvSpPr>
          <p:nvPr>
            <p:ph type="sldNum" sz="quarter" idx="12"/>
          </p:nvPr>
        </p:nvSpPr>
        <p:spPr/>
        <p:txBody>
          <a:bodyPr/>
          <a:lstStyle/>
          <a:p>
            <a:pPr>
              <a:defRPr/>
            </a:pPr>
            <a:fld id="{88A2AF92-C57B-47F7-AF03-625092A770BF}" type="slidenum">
              <a:rPr lang="en-US" smtClean="0"/>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AA435E2-2F16-4FD6-A814-5C4FEECA1F42}" type="datetime1">
              <a:rPr lang="en-US" smtClean="0"/>
              <a:pPr>
                <a:defRPr/>
              </a:pPr>
              <a:t>11/4/2010</a:t>
            </a:fld>
            <a:endParaRPr lang="en-US"/>
          </a:p>
        </p:txBody>
      </p:sp>
      <p:sp>
        <p:nvSpPr>
          <p:cNvPr id="3" name="Footer Placeholder 2"/>
          <p:cNvSpPr>
            <a:spLocks noGrp="1"/>
          </p:cNvSpPr>
          <p:nvPr>
            <p:ph type="ftr" sz="quarter" idx="11"/>
          </p:nvPr>
        </p:nvSpPr>
        <p:spPr/>
        <p:txBody>
          <a:bodyPr/>
          <a:lstStyle/>
          <a:p>
            <a:pPr>
              <a:defRPr/>
            </a:pPr>
            <a:r>
              <a:rPr lang="en-US" smtClean="0"/>
              <a:t>Demers and Salapska-Gelleri</a:t>
            </a:r>
            <a:endParaRPr lang="en-US"/>
          </a:p>
        </p:txBody>
      </p:sp>
      <p:sp>
        <p:nvSpPr>
          <p:cNvPr id="4" name="Slide Number Placeholder 3"/>
          <p:cNvSpPr>
            <a:spLocks noGrp="1"/>
          </p:cNvSpPr>
          <p:nvPr>
            <p:ph type="sldNum" sz="quarter" idx="12"/>
          </p:nvPr>
        </p:nvSpPr>
        <p:spPr/>
        <p:txBody>
          <a:bodyPr/>
          <a:lstStyle/>
          <a:p>
            <a:pPr>
              <a:defRPr/>
            </a:pPr>
            <a:fld id="{C62FF32D-B0FA-4EFD-B481-CAD0C67A7B83}" type="slidenum">
              <a:rPr lang="en-US" smtClean="0"/>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E8417EE-2E66-4679-83D3-35C6AFD42922}" type="datetime1">
              <a:rPr lang="en-US" smtClean="0"/>
              <a:pPr>
                <a:defRPr/>
              </a:pPr>
              <a:t>11/4/2010</a:t>
            </a:fld>
            <a:endParaRPr lang="en-US"/>
          </a:p>
        </p:txBody>
      </p:sp>
      <p:sp>
        <p:nvSpPr>
          <p:cNvPr id="6" name="Footer Placeholder 5"/>
          <p:cNvSpPr>
            <a:spLocks noGrp="1"/>
          </p:cNvSpPr>
          <p:nvPr>
            <p:ph type="ftr" sz="quarter" idx="11"/>
          </p:nvPr>
        </p:nvSpPr>
        <p:spPr/>
        <p:txBody>
          <a:bodyPr/>
          <a:lstStyle/>
          <a:p>
            <a:pPr>
              <a:defRPr/>
            </a:pPr>
            <a:r>
              <a:rPr lang="en-US" smtClean="0"/>
              <a:t>Demers and Salapska-Gelleri</a:t>
            </a:r>
            <a:endParaRPr lang="en-US"/>
          </a:p>
        </p:txBody>
      </p:sp>
      <p:sp>
        <p:nvSpPr>
          <p:cNvPr id="7" name="Slide Number Placeholder 6"/>
          <p:cNvSpPr>
            <a:spLocks noGrp="1"/>
          </p:cNvSpPr>
          <p:nvPr>
            <p:ph type="sldNum" sz="quarter" idx="12"/>
          </p:nvPr>
        </p:nvSpPr>
        <p:spPr/>
        <p:txBody>
          <a:bodyPr/>
          <a:lstStyle/>
          <a:p>
            <a:pPr>
              <a:defRPr/>
            </a:pPr>
            <a:fld id="{3BCCAA66-3D06-4999-930C-8AA6D93BADF6}" type="slidenum">
              <a:rPr lang="en-US" smtClean="0"/>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8B4F0403-7C5E-4DC6-A65F-18BECE420635}" type="datetime1">
              <a:rPr lang="en-US" smtClean="0"/>
              <a:pPr>
                <a:defRPr/>
              </a:pPr>
              <a:t>11/4/2010</a:t>
            </a:fld>
            <a:endParaRPr lang="en-US"/>
          </a:p>
        </p:txBody>
      </p:sp>
      <p:sp>
        <p:nvSpPr>
          <p:cNvPr id="6" name="Footer Placeholder 5"/>
          <p:cNvSpPr>
            <a:spLocks noGrp="1"/>
          </p:cNvSpPr>
          <p:nvPr>
            <p:ph type="ftr" sz="quarter" idx="11"/>
          </p:nvPr>
        </p:nvSpPr>
        <p:spPr/>
        <p:txBody>
          <a:bodyPr/>
          <a:lstStyle/>
          <a:p>
            <a:pPr>
              <a:defRPr/>
            </a:pPr>
            <a:r>
              <a:rPr lang="en-US" smtClean="0"/>
              <a:t>Demers and Salapska-Gelleri</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6541D6F8-956D-4E3C-A933-7BB05F604392}"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11/4/2010</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Demers and Salapska-Gelleri</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r>
              <a:rPr lang="en-US" smtClean="0"/>
              <a:t>Oct. 26, 2007</a:t>
            </a:r>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6" descr="WCHeader.jpg"/>
          <p:cNvPicPr>
            <a:picLocks noChangeAspect="1"/>
          </p:cNvPicPr>
          <p:nvPr userDrawn="1"/>
        </p:nvPicPr>
        <p:blipFill>
          <a:blip r:embed="rId14" cstate="print"/>
          <a:srcRect/>
          <a:stretch>
            <a:fillRect/>
          </a:stretch>
        </p:blipFill>
        <p:spPr bwMode="auto">
          <a:xfrm>
            <a:off x="990600" y="228600"/>
            <a:ext cx="7143750" cy="619125"/>
          </a:xfrm>
          <a:prstGeom prst="rect">
            <a:avLst/>
          </a:prstGeom>
          <a:noFill/>
          <a:ln w="9525">
            <a:noFill/>
            <a:miter lim="800000"/>
            <a:headEnd/>
            <a:tailEnd/>
          </a:ln>
        </p:spPr>
      </p:pic>
      <p:pic>
        <p:nvPicPr>
          <p:cNvPr id="15" name="Picture 11" descr="FGCU logo (bk).jpg"/>
          <p:cNvPicPr>
            <a:picLocks noChangeAspect="1"/>
          </p:cNvPicPr>
          <p:nvPr userDrawn="1"/>
        </p:nvPicPr>
        <p:blipFill>
          <a:blip r:embed="rId15" cstate="print"/>
          <a:srcRect/>
          <a:stretch>
            <a:fillRect/>
          </a:stretch>
        </p:blipFill>
        <p:spPr bwMode="auto">
          <a:xfrm>
            <a:off x="381000" y="5867400"/>
            <a:ext cx="742950" cy="742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ransition spd="med"/>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bwMode="auto">
          <a:xfrm>
            <a:off x="838200" y="1143000"/>
            <a:ext cx="7772400" cy="2819400"/>
          </a:xfrm>
          <a:prstGeom prst="rect">
            <a:avLst/>
          </a:prstGeom>
          <a:noFill/>
          <a:ln>
            <a:miter lim="800000"/>
            <a:headEnd/>
            <a:tailEnd/>
          </a:ln>
        </p:spPr>
        <p:txBody>
          <a:bodyPr>
            <a:normAutofit fontScale="90000"/>
          </a:bodyPr>
          <a:lstStyle/>
          <a:p>
            <a:pPr algn="ctr"/>
            <a:r>
              <a:rPr lang="en-US" dirty="0" smtClean="0"/>
              <a:t>3-D water model for investigating/assessing fundamental and powerful concepts in the sciences	</a:t>
            </a:r>
          </a:p>
        </p:txBody>
      </p:sp>
      <p:sp>
        <p:nvSpPr>
          <p:cNvPr id="16387" name="Rectangle 3"/>
          <p:cNvSpPr>
            <a:spLocks noGrp="1" noChangeArrowheads="1"/>
          </p:cNvSpPr>
          <p:nvPr>
            <p:ph type="subTitle" idx="4294967295"/>
          </p:nvPr>
        </p:nvSpPr>
        <p:spPr bwMode="auto">
          <a:xfrm>
            <a:off x="3962400" y="4114800"/>
            <a:ext cx="4953000" cy="914400"/>
          </a:xfrm>
          <a:prstGeom prst="rect">
            <a:avLst/>
          </a:prstGeom>
          <a:noFill/>
          <a:ln>
            <a:miter lim="800000"/>
            <a:headEnd/>
            <a:tailEnd/>
          </a:ln>
        </p:spPr>
        <p:txBody>
          <a:bodyPr>
            <a:normAutofit fontScale="92500" lnSpcReduction="10000"/>
          </a:bodyPr>
          <a:lstStyle/>
          <a:p>
            <a:pPr algn="ctr" eaLnBrk="1" hangingPunct="1">
              <a:buFontTx/>
              <a:buNone/>
            </a:pPr>
            <a:r>
              <a:rPr lang="en-US" sz="2800" dirty="0" smtClean="0"/>
              <a:t>Nora Egan Demers</a:t>
            </a:r>
          </a:p>
          <a:p>
            <a:pPr algn="ctr" eaLnBrk="1" hangingPunct="1">
              <a:buFontTx/>
              <a:buNone/>
            </a:pPr>
            <a:r>
              <a:rPr lang="en-US" sz="2800" dirty="0" smtClean="0"/>
              <a:t>Joanna </a:t>
            </a:r>
            <a:r>
              <a:rPr lang="en-US" sz="2800" dirty="0" err="1" smtClean="0"/>
              <a:t>Salapska-Gelleri</a:t>
            </a:r>
            <a:endParaRPr lang="en-US" sz="2800" dirty="0" smtClean="0"/>
          </a:p>
        </p:txBody>
      </p:sp>
      <p:pic>
        <p:nvPicPr>
          <p:cNvPr id="6" name="Picture 5" descr="SSMAlogo.png"/>
          <p:cNvPicPr>
            <a:picLocks noChangeAspect="1"/>
          </p:cNvPicPr>
          <p:nvPr/>
        </p:nvPicPr>
        <p:blipFill>
          <a:blip r:embed="rId3" cstate="print">
            <a:duotone>
              <a:prstClr val="black"/>
              <a:schemeClr val="accent2">
                <a:tint val="45000"/>
                <a:satMod val="400000"/>
              </a:schemeClr>
            </a:duotone>
          </a:blip>
          <a:stretch>
            <a:fillRect/>
          </a:stretch>
        </p:blipFill>
        <p:spPr>
          <a:xfrm>
            <a:off x="2057400" y="5105400"/>
            <a:ext cx="3962400" cy="1288973"/>
          </a:xfrm>
          <a:prstGeom prst="rect">
            <a:avLst/>
          </a:prstGeom>
        </p:spPr>
      </p:pic>
      <p:sp>
        <p:nvSpPr>
          <p:cNvPr id="7" name="TextBox 6"/>
          <p:cNvSpPr txBox="1"/>
          <p:nvPr/>
        </p:nvSpPr>
        <p:spPr>
          <a:xfrm>
            <a:off x="6324600" y="5562600"/>
            <a:ext cx="2287806" cy="369332"/>
          </a:xfrm>
          <a:prstGeom prst="rect">
            <a:avLst/>
          </a:prstGeom>
          <a:noFill/>
        </p:spPr>
        <p:txBody>
          <a:bodyPr wrap="none" rtlCol="0">
            <a:spAutoFit/>
          </a:bodyPr>
          <a:lstStyle/>
          <a:p>
            <a:r>
              <a:rPr lang="en-US" dirty="0" smtClean="0"/>
              <a:t>November 2-4, 2010</a:t>
            </a:r>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 cont’</a:t>
            </a:r>
            <a:endParaRPr lang="en-US" dirty="0"/>
          </a:p>
        </p:txBody>
      </p:sp>
      <p:sp>
        <p:nvSpPr>
          <p:cNvPr id="3" name="Content Placeholder 2"/>
          <p:cNvSpPr>
            <a:spLocks noGrp="1"/>
          </p:cNvSpPr>
          <p:nvPr>
            <p:ph idx="1"/>
          </p:nvPr>
        </p:nvSpPr>
        <p:spPr>
          <a:xfrm>
            <a:off x="457200" y="1905000"/>
            <a:ext cx="8229600" cy="4495800"/>
          </a:xfrm>
        </p:spPr>
        <p:txBody>
          <a:bodyPr>
            <a:normAutofit lnSpcReduction="10000"/>
          </a:bodyPr>
          <a:lstStyle/>
          <a:p>
            <a:r>
              <a:rPr lang="en-US" dirty="0" smtClean="0"/>
              <a:t>knowledge of emergent properties of water based on polarity (caused by differences in </a:t>
            </a:r>
            <a:r>
              <a:rPr lang="en-US" dirty="0" err="1" smtClean="0"/>
              <a:t>electronegativity</a:t>
            </a:r>
            <a:r>
              <a:rPr lang="en-US" dirty="0" smtClean="0"/>
              <a:t>)</a:t>
            </a:r>
          </a:p>
          <a:p>
            <a:pPr lvl="1"/>
            <a:r>
              <a:rPr lang="en-US" dirty="0" smtClean="0"/>
              <a:t>Cohesion/Adhesion</a:t>
            </a:r>
          </a:p>
          <a:p>
            <a:pPr lvl="1"/>
            <a:r>
              <a:rPr lang="en-US" dirty="0" smtClean="0"/>
              <a:t>Versatile solvent</a:t>
            </a:r>
          </a:p>
          <a:p>
            <a:pPr lvl="1"/>
            <a:r>
              <a:rPr lang="en-US" dirty="0" smtClean="0"/>
              <a:t>Expansion upon freezing</a:t>
            </a:r>
          </a:p>
          <a:p>
            <a:pPr lvl="1"/>
            <a:r>
              <a:rPr lang="en-US" dirty="0" smtClean="0"/>
              <a:t>Moderate temperatures (not addressed)</a:t>
            </a:r>
          </a:p>
          <a:p>
            <a:r>
              <a:rPr lang="en-US" dirty="0" smtClean="0"/>
              <a:t>Hydrophobic/hydrophilic</a:t>
            </a:r>
          </a:p>
          <a:p>
            <a:r>
              <a:rPr lang="en-US" dirty="0" smtClean="0"/>
              <a:t>data analysis especially variation </a:t>
            </a:r>
          </a:p>
          <a:p>
            <a:pPr lvl="1">
              <a:buNone/>
            </a:pPr>
            <a:endParaRPr lang="en-US" dirty="0" smtClean="0"/>
          </a:p>
          <a:p>
            <a:pPr lvl="1">
              <a:buNone/>
            </a:pPr>
            <a:r>
              <a:rPr lang="en-US" dirty="0" smtClean="0"/>
              <a:t>Integrate explanation into lecture interspersed with activities</a:t>
            </a:r>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534400" cy="762000"/>
          </a:xfrm>
        </p:spPr>
        <p:txBody>
          <a:bodyPr>
            <a:normAutofit fontScale="90000"/>
          </a:bodyPr>
          <a:lstStyle/>
          <a:p>
            <a:pPr algn="l"/>
            <a:r>
              <a:rPr lang="en-US" b="0" dirty="0" smtClean="0">
                <a:solidFill>
                  <a:schemeClr val="tx2"/>
                </a:solidFill>
                <a:effectLst/>
              </a:rPr>
              <a:t>Skills Acquisition</a:t>
            </a:r>
            <a:endParaRPr lang="en-US" b="0" dirty="0">
              <a:solidFill>
                <a:schemeClr val="tx2"/>
              </a:solidFill>
              <a:effectLst/>
            </a:endParaRPr>
          </a:p>
        </p:txBody>
      </p:sp>
      <p:sp>
        <p:nvSpPr>
          <p:cNvPr id="3" name="Subtitle 2"/>
          <p:cNvSpPr>
            <a:spLocks noGrp="1"/>
          </p:cNvSpPr>
          <p:nvPr>
            <p:ph type="subTitle" idx="1"/>
          </p:nvPr>
        </p:nvSpPr>
        <p:spPr>
          <a:xfrm>
            <a:off x="228600" y="2286000"/>
            <a:ext cx="4267200" cy="3581400"/>
          </a:xfrm>
        </p:spPr>
        <p:txBody>
          <a:bodyPr>
            <a:normAutofit/>
          </a:bodyPr>
          <a:lstStyle/>
          <a:p>
            <a:pPr algn="l"/>
            <a:r>
              <a:rPr lang="en-US" dirty="0" smtClean="0"/>
              <a:t>Critical thinking  </a:t>
            </a:r>
          </a:p>
          <a:p>
            <a:pPr algn="l"/>
            <a:r>
              <a:rPr lang="en-US" dirty="0" err="1" smtClean="0"/>
              <a:t>Pipetting</a:t>
            </a:r>
            <a:endParaRPr lang="en-US" dirty="0" smtClean="0"/>
          </a:p>
          <a:p>
            <a:pPr algn="l"/>
            <a:r>
              <a:rPr lang="en-US" dirty="0" smtClean="0"/>
              <a:t>*Data analysis statistics</a:t>
            </a:r>
          </a:p>
          <a:p>
            <a:pPr algn="l"/>
            <a:r>
              <a:rPr lang="en-US" dirty="0" smtClean="0"/>
              <a:t>*Experimental variation </a:t>
            </a:r>
            <a:r>
              <a:rPr lang="en-US" dirty="0" err="1" smtClean="0"/>
              <a:t>vs</a:t>
            </a:r>
            <a:r>
              <a:rPr lang="en-US" dirty="0" smtClean="0"/>
              <a:t> natural variation</a:t>
            </a:r>
          </a:p>
          <a:p>
            <a:pPr algn="l"/>
            <a:r>
              <a:rPr lang="en-US" dirty="0" smtClean="0"/>
              <a:t>Scientific Process:</a:t>
            </a:r>
          </a:p>
          <a:p>
            <a:pPr lvl="1" algn="l"/>
            <a:r>
              <a:rPr lang="en-US" dirty="0" smtClean="0"/>
              <a:t>Building on prior knowledge</a:t>
            </a:r>
          </a:p>
        </p:txBody>
      </p:sp>
      <p:sp>
        <p:nvSpPr>
          <p:cNvPr id="4" name="Date Placeholder 3"/>
          <p:cNvSpPr>
            <a:spLocks noGrp="1"/>
          </p:cNvSpPr>
          <p:nvPr>
            <p:ph type="dt" sz="half" idx="10"/>
          </p:nvPr>
        </p:nvSpPr>
        <p:spPr/>
        <p:txBody>
          <a:bodyPr/>
          <a:lstStyle/>
          <a:p>
            <a:fld id="{90744C1E-8E72-44B3-9443-15A729973330}" type="datetime1">
              <a:rPr lang="en-US" smtClean="0"/>
              <a:pPr/>
              <a:t>11/4/2010</a:t>
            </a:fld>
            <a:endParaRPr lang="en-US"/>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7" name="Picture 6" descr="pipetting.jpg"/>
          <p:cNvPicPr>
            <a:picLocks noChangeAspect="1"/>
          </p:cNvPicPr>
          <p:nvPr/>
        </p:nvPicPr>
        <p:blipFill>
          <a:blip r:embed="rId3" cstate="print"/>
          <a:stretch>
            <a:fillRect/>
          </a:stretch>
        </p:blipFill>
        <p:spPr>
          <a:xfrm>
            <a:off x="4724400" y="2286000"/>
            <a:ext cx="4064000" cy="3048000"/>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err="1" smtClean="0"/>
              <a:t>Electronegativity</a:t>
            </a:r>
            <a:endParaRPr lang="en-US" dirty="0"/>
          </a:p>
        </p:txBody>
      </p:sp>
      <p:pic>
        <p:nvPicPr>
          <p:cNvPr id="6" name="Content Placeholder 5" descr="electroneg.jpg"/>
          <p:cNvPicPr>
            <a:picLocks noGrp="1" noChangeAspect="1"/>
          </p:cNvPicPr>
          <p:nvPr>
            <p:ph idx="1"/>
          </p:nvPr>
        </p:nvPicPr>
        <p:blipFill>
          <a:blip r:embed="rId3" cstate="print"/>
          <a:stretch>
            <a:fillRect/>
          </a:stretch>
        </p:blipFill>
        <p:spPr>
          <a:xfrm>
            <a:off x="1447800" y="1637371"/>
            <a:ext cx="6400800" cy="4839629"/>
          </a:xfrm>
        </p:spPr>
      </p:pic>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valent_bonding.gif"/>
          <p:cNvPicPr>
            <a:picLocks noChangeAspect="1"/>
          </p:cNvPicPr>
          <p:nvPr/>
        </p:nvPicPr>
        <p:blipFill>
          <a:blip r:embed="rId3" cstate="print"/>
          <a:stretch>
            <a:fillRect/>
          </a:stretch>
        </p:blipFill>
        <p:spPr>
          <a:xfrm>
            <a:off x="990600" y="3657600"/>
            <a:ext cx="3332480" cy="2289491"/>
          </a:xfrm>
          <a:prstGeom prst="rect">
            <a:avLst/>
          </a:prstGeom>
        </p:spPr>
      </p:pic>
      <p:sp>
        <p:nvSpPr>
          <p:cNvPr id="2" name="Title 1"/>
          <p:cNvSpPr>
            <a:spLocks noGrp="1"/>
          </p:cNvSpPr>
          <p:nvPr>
            <p:ph type="title"/>
          </p:nvPr>
        </p:nvSpPr>
        <p:spPr/>
        <p:txBody>
          <a:bodyPr/>
          <a:lstStyle/>
          <a:p>
            <a:r>
              <a:rPr lang="en-US" dirty="0" smtClean="0"/>
              <a:t>Polarity of water</a:t>
            </a:r>
            <a:endParaRPr lang="en-US" dirty="0"/>
          </a:p>
        </p:txBody>
      </p:sp>
      <p:sp>
        <p:nvSpPr>
          <p:cNvPr id="3" name="Content Placeholder 2"/>
          <p:cNvSpPr>
            <a:spLocks noGrp="1"/>
          </p:cNvSpPr>
          <p:nvPr>
            <p:ph idx="1"/>
          </p:nvPr>
        </p:nvSpPr>
        <p:spPr>
          <a:xfrm>
            <a:off x="457200" y="2438400"/>
            <a:ext cx="3581400" cy="1264920"/>
          </a:xfrm>
        </p:spPr>
        <p:txBody>
          <a:bodyPr>
            <a:normAutofit/>
          </a:bodyPr>
          <a:lstStyle/>
          <a:p>
            <a:r>
              <a:rPr lang="en-US" sz="2800" dirty="0" smtClean="0"/>
              <a:t>Bonding- covalent - sharing of electrons</a:t>
            </a:r>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TextBox 5"/>
          <p:cNvSpPr txBox="1"/>
          <p:nvPr/>
        </p:nvSpPr>
        <p:spPr>
          <a:xfrm>
            <a:off x="5181600" y="2627293"/>
            <a:ext cx="3595856" cy="954107"/>
          </a:xfrm>
          <a:prstGeom prst="rect">
            <a:avLst/>
          </a:prstGeom>
          <a:noFill/>
        </p:spPr>
        <p:txBody>
          <a:bodyPr wrap="square" rtlCol="0">
            <a:spAutoFit/>
          </a:bodyPr>
          <a:lstStyle/>
          <a:p>
            <a:r>
              <a:rPr lang="en-US" sz="2800" dirty="0" smtClean="0">
                <a:latin typeface="+mn-lt"/>
              </a:rPr>
              <a:t>If unequal sharing- polar covalent</a:t>
            </a:r>
          </a:p>
        </p:txBody>
      </p:sp>
      <p:pic>
        <p:nvPicPr>
          <p:cNvPr id="8" name="Picture 7" descr="water covalent.gif"/>
          <p:cNvPicPr>
            <a:picLocks noChangeAspect="1"/>
          </p:cNvPicPr>
          <p:nvPr/>
        </p:nvPicPr>
        <p:blipFill>
          <a:blip r:embed="rId4" cstate="print"/>
          <a:stretch>
            <a:fillRect/>
          </a:stretch>
        </p:blipFill>
        <p:spPr>
          <a:xfrm>
            <a:off x="4724400" y="3810000"/>
            <a:ext cx="3714750" cy="2332517"/>
          </a:xfrm>
          <a:prstGeom prst="rect">
            <a:avLst/>
          </a:prstGeom>
        </p:spPr>
      </p:pic>
      <p:sp>
        <p:nvSpPr>
          <p:cNvPr id="9" name="TextBox 8"/>
          <p:cNvSpPr txBox="1"/>
          <p:nvPr/>
        </p:nvSpPr>
        <p:spPr>
          <a:xfrm>
            <a:off x="381000" y="1828801"/>
            <a:ext cx="8801895" cy="800219"/>
          </a:xfrm>
          <a:prstGeom prst="rect">
            <a:avLst/>
          </a:prstGeom>
          <a:noFill/>
        </p:spPr>
        <p:txBody>
          <a:bodyPr wrap="square" rtlCol="0">
            <a:spAutoFit/>
          </a:bodyPr>
          <a:lstStyle/>
          <a:p>
            <a:r>
              <a:rPr lang="en-US" sz="2800" dirty="0" smtClean="0"/>
              <a:t>What are types of bonds (recall from prior classes)?</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Polarity of water	</a:t>
            </a:r>
            <a:endParaRPr lang="en-US" dirty="0"/>
          </a:p>
        </p:txBody>
      </p:sp>
      <p:sp>
        <p:nvSpPr>
          <p:cNvPr id="3" name="Content Placeholder 2"/>
          <p:cNvSpPr>
            <a:spLocks noGrp="1"/>
          </p:cNvSpPr>
          <p:nvPr>
            <p:ph idx="1"/>
          </p:nvPr>
        </p:nvSpPr>
        <p:spPr>
          <a:xfrm>
            <a:off x="457200" y="1905000"/>
            <a:ext cx="5029200" cy="3657600"/>
          </a:xfrm>
        </p:spPr>
        <p:txBody>
          <a:bodyPr>
            <a:normAutofit lnSpcReduction="10000"/>
          </a:bodyPr>
          <a:lstStyle/>
          <a:p>
            <a:r>
              <a:rPr lang="en-US" dirty="0" smtClean="0"/>
              <a:t>Explain how magnets simulate polarity of water brought about by </a:t>
            </a:r>
            <a:r>
              <a:rPr lang="en-US" b="1" dirty="0" err="1" smtClean="0"/>
              <a:t>electronegativity</a:t>
            </a:r>
            <a:endParaRPr lang="en-US" b="1" dirty="0" smtClean="0"/>
          </a:p>
          <a:p>
            <a:r>
              <a:rPr lang="en-US" dirty="0" smtClean="0"/>
              <a:t>Note that colors for hydrogen and oxygen used are those used in most texts</a:t>
            </a:r>
          </a:p>
          <a:p>
            <a:r>
              <a:rPr lang="en-US" dirty="0" smtClean="0"/>
              <a:t>Model strength of polar covalent bonds by having them remove H from O</a:t>
            </a:r>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6" name="Picture 5" descr="ind water.jpg"/>
          <p:cNvPicPr>
            <a:picLocks noChangeAspect="1"/>
          </p:cNvPicPr>
          <p:nvPr/>
        </p:nvPicPr>
        <p:blipFill>
          <a:blip r:embed="rId3" cstate="print"/>
          <a:stretch>
            <a:fillRect/>
          </a:stretch>
        </p:blipFill>
        <p:spPr>
          <a:xfrm>
            <a:off x="5947541" y="2209800"/>
            <a:ext cx="2606566" cy="2438400"/>
          </a:xfrm>
          <a:prstGeom prst="rect">
            <a:avLst/>
          </a:prstGeo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838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Cohesion/surface tension</a:t>
            </a:r>
          </a:p>
        </p:txBody>
      </p:sp>
      <p:sp>
        <p:nvSpPr>
          <p:cNvPr id="27651" name="Content Placeholder 2"/>
          <p:cNvSpPr>
            <a:spLocks noGrp="1"/>
          </p:cNvSpPr>
          <p:nvPr>
            <p:ph idx="1"/>
          </p:nvPr>
        </p:nvSpPr>
        <p:spPr bwMode="auto">
          <a:xfrm>
            <a:off x="457200" y="1935480"/>
            <a:ext cx="5410200" cy="4389120"/>
          </a:xfrm>
          <a:noFill/>
          <a:ln>
            <a:miter lim="800000"/>
            <a:headEnd/>
            <a:tailEnd/>
          </a:ln>
        </p:spPr>
        <p:txBody>
          <a:bodyPr vert="horz" wrap="square" lIns="91440" tIns="45720" rIns="91440" bIns="45720" numCol="1" anchor="t" anchorCtr="0" compatLnSpc="1">
            <a:prstTxWarp prst="textNoShape">
              <a:avLst/>
            </a:prstTxWarp>
            <a:normAutofit fontScale="92500"/>
          </a:bodyPr>
          <a:lstStyle/>
          <a:p>
            <a:r>
              <a:rPr lang="en-US" b="1" dirty="0" smtClean="0"/>
              <a:t>Cohesion and Surface Tension </a:t>
            </a:r>
          </a:p>
          <a:p>
            <a:r>
              <a:rPr lang="en-US" dirty="0" smtClean="0">
                <a:solidFill>
                  <a:schemeClr val="tx2">
                    <a:lumMod val="50000"/>
                  </a:schemeClr>
                </a:solidFill>
              </a:rPr>
              <a:t>The cohesive forces between molecules down into a liquid are shared with all neighboring atoms. Those on the surface have no neighboring atoms above, and exhibit stronger attractive forces upon their nearest neighbors on the surface. This enhancement of the intermolecular attractive forces at the surface is called surface tension. </a:t>
            </a:r>
          </a:p>
          <a:p>
            <a:endParaRPr lang="en-US" dirty="0" smtClean="0"/>
          </a:p>
        </p:txBody>
      </p:sp>
      <p:sp>
        <p:nvSpPr>
          <p:cNvPr id="27653"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6" name="Picture 5" descr="surten2.gif"/>
          <p:cNvPicPr>
            <a:picLocks noChangeAspect="1"/>
          </p:cNvPicPr>
          <p:nvPr/>
        </p:nvPicPr>
        <p:blipFill>
          <a:blip r:embed="rId3" cstate="print"/>
          <a:stretch>
            <a:fillRect/>
          </a:stretch>
        </p:blipFill>
        <p:spPr>
          <a:xfrm>
            <a:off x="6096000" y="1676400"/>
            <a:ext cx="2905160" cy="3124200"/>
          </a:xfrm>
          <a:prstGeom prst="rect">
            <a:avLst/>
          </a:prstGeo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Cohesion in water	</a:t>
            </a:r>
            <a:endParaRPr lang="en-US" dirty="0"/>
          </a:p>
        </p:txBody>
      </p:sp>
      <p:sp>
        <p:nvSpPr>
          <p:cNvPr id="3" name="Content Placeholder 2"/>
          <p:cNvSpPr>
            <a:spLocks noGrp="1"/>
          </p:cNvSpPr>
          <p:nvPr>
            <p:ph idx="1"/>
          </p:nvPr>
        </p:nvSpPr>
        <p:spPr>
          <a:xfrm>
            <a:off x="0" y="1600200"/>
            <a:ext cx="5410200" cy="4038600"/>
          </a:xfrm>
        </p:spPr>
        <p:txBody>
          <a:bodyPr>
            <a:noAutofit/>
          </a:bodyPr>
          <a:lstStyle/>
          <a:p>
            <a:r>
              <a:rPr lang="en-US" sz="3200" dirty="0" smtClean="0"/>
              <a:t>How do well water molecules stick to each other? </a:t>
            </a:r>
          </a:p>
          <a:p>
            <a:r>
              <a:rPr lang="en-US" sz="3200" dirty="0" smtClean="0"/>
              <a:t>What do you recall about properties of magnets?</a:t>
            </a:r>
          </a:p>
          <a:p>
            <a:r>
              <a:rPr lang="en-US" sz="3200" dirty="0" smtClean="0"/>
              <a:t> note orientation of hydrogen to oxygen and similarity to magnets</a:t>
            </a:r>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6" name="Picture 5" descr="water.jpg"/>
          <p:cNvPicPr>
            <a:picLocks noChangeAspect="1"/>
          </p:cNvPicPr>
          <p:nvPr/>
        </p:nvPicPr>
        <p:blipFill>
          <a:blip r:embed="rId3" cstate="print"/>
          <a:stretch>
            <a:fillRect/>
          </a:stretch>
        </p:blipFill>
        <p:spPr>
          <a:xfrm>
            <a:off x="5638801" y="1540187"/>
            <a:ext cx="3222082" cy="3108013"/>
          </a:xfrm>
          <a:prstGeom prst="rect">
            <a:avLst/>
          </a:prstGeom>
        </p:spPr>
      </p:pic>
      <p:sp>
        <p:nvSpPr>
          <p:cNvPr id="7" name="TextBox 6"/>
          <p:cNvSpPr txBox="1"/>
          <p:nvPr/>
        </p:nvSpPr>
        <p:spPr>
          <a:xfrm>
            <a:off x="1447800" y="5867400"/>
            <a:ext cx="7086600" cy="769441"/>
          </a:xfrm>
          <a:prstGeom prst="rect">
            <a:avLst/>
          </a:prstGeom>
          <a:noFill/>
        </p:spPr>
        <p:txBody>
          <a:bodyPr wrap="square" rtlCol="0">
            <a:spAutoFit/>
          </a:bodyPr>
          <a:lstStyle/>
          <a:p>
            <a:pPr marL="0" lvl="3"/>
            <a:r>
              <a:rPr lang="en-US" sz="2600" b="1" dirty="0" smtClean="0"/>
              <a:t>Models sometimes are very realistic  </a:t>
            </a:r>
          </a:p>
          <a:p>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Cohesion/surface tension activity </a:t>
            </a:r>
            <a:endParaRPr lang="en-US" dirty="0"/>
          </a:p>
        </p:txBody>
      </p:sp>
      <p:pic>
        <p:nvPicPr>
          <p:cNvPr id="7" name="Content Placeholder 6" descr="tension.jpg"/>
          <p:cNvPicPr>
            <a:picLocks noGrp="1" noChangeAspect="1"/>
          </p:cNvPicPr>
          <p:nvPr>
            <p:ph idx="1"/>
          </p:nvPr>
        </p:nvPicPr>
        <p:blipFill>
          <a:blip r:embed="rId3" cstate="print"/>
          <a:stretch>
            <a:fillRect/>
          </a:stretch>
        </p:blipFill>
        <p:spPr>
          <a:xfrm>
            <a:off x="228600" y="1866741"/>
            <a:ext cx="2251444" cy="4457860"/>
          </a:xfrm>
        </p:spPr>
      </p:pic>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9" name="TextBox 8"/>
          <p:cNvSpPr txBox="1"/>
          <p:nvPr/>
        </p:nvSpPr>
        <p:spPr>
          <a:xfrm>
            <a:off x="3200400" y="1371600"/>
            <a:ext cx="5562600" cy="5262979"/>
          </a:xfrm>
          <a:prstGeom prst="rect">
            <a:avLst/>
          </a:prstGeom>
          <a:noFill/>
        </p:spPr>
        <p:txBody>
          <a:bodyPr wrap="square" rtlCol="0">
            <a:spAutoFit/>
          </a:bodyPr>
          <a:lstStyle/>
          <a:p>
            <a:r>
              <a:rPr lang="en-US" sz="2800" dirty="0" smtClean="0"/>
              <a:t>How  many </a:t>
            </a:r>
            <a:r>
              <a:rPr lang="en-US" sz="2800" dirty="0" err="1" smtClean="0"/>
              <a:t>microliters</a:t>
            </a:r>
            <a:r>
              <a:rPr lang="en-US" sz="2800" dirty="0" smtClean="0"/>
              <a:t> of water</a:t>
            </a:r>
            <a:r>
              <a:rPr lang="en-US" sz="2800" b="1" dirty="0" smtClean="0"/>
              <a:t> </a:t>
            </a:r>
            <a:r>
              <a:rPr lang="en-US" sz="2800" dirty="0" smtClean="0"/>
              <a:t>can you each place on a penny?</a:t>
            </a:r>
          </a:p>
          <a:p>
            <a:endParaRPr lang="en-US" sz="2800" dirty="0" smtClean="0"/>
          </a:p>
          <a:p>
            <a:r>
              <a:rPr lang="en-US" sz="2800" dirty="0" smtClean="0"/>
              <a:t>Collect class data analyze mean and standard error and</a:t>
            </a:r>
          </a:p>
          <a:p>
            <a:endParaRPr lang="en-US" sz="2800" dirty="0" smtClean="0"/>
          </a:p>
          <a:p>
            <a:r>
              <a:rPr lang="en-US" sz="2800" dirty="0" smtClean="0"/>
              <a:t>Compare to class height data (from previous lab)</a:t>
            </a:r>
          </a:p>
          <a:p>
            <a:endParaRPr lang="en-US" sz="2800" dirty="0" smtClean="0"/>
          </a:p>
          <a:p>
            <a:r>
              <a:rPr lang="en-US" sz="2800" dirty="0" smtClean="0"/>
              <a:t>Compile reasons for variability in data  collection and natural variation</a:t>
            </a:r>
            <a:endParaRPr lang="en-US" sz="2800"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smtClean="0"/>
              <a:t>Cohesion/adhesion activity </a:t>
            </a:r>
            <a:endParaRPr lang="en-US" dirty="0"/>
          </a:p>
        </p:txBody>
      </p:sp>
      <p:sp>
        <p:nvSpPr>
          <p:cNvPr id="3" name="Content Placeholder 2"/>
          <p:cNvSpPr>
            <a:spLocks noGrp="1"/>
          </p:cNvSpPr>
          <p:nvPr>
            <p:ph idx="1"/>
          </p:nvPr>
        </p:nvSpPr>
        <p:spPr>
          <a:xfrm>
            <a:off x="0" y="2133600"/>
            <a:ext cx="4800600" cy="4389120"/>
          </a:xfrm>
        </p:spPr>
        <p:txBody>
          <a:bodyPr/>
          <a:lstStyle/>
          <a:p>
            <a:r>
              <a:rPr lang="en-US" dirty="0" smtClean="0"/>
              <a:t>Practice with models  - note how well they stick to each other</a:t>
            </a:r>
          </a:p>
          <a:p>
            <a:r>
              <a:rPr lang="en-US" dirty="0" smtClean="0"/>
              <a:t>Note how they stick to the white board and can be ‘pulled’ up (like water up a tree) </a:t>
            </a:r>
            <a:endParaRPr lang="en-US" dirty="0"/>
          </a:p>
        </p:txBody>
      </p:sp>
      <p:sp>
        <p:nvSpPr>
          <p:cNvPr id="4" name="Date Placeholder 3"/>
          <p:cNvSpPr>
            <a:spLocks noGrp="1"/>
          </p:cNvSpPr>
          <p:nvPr>
            <p:ph type="dt" sz="half" idx="10"/>
          </p:nvPr>
        </p:nvSpPr>
        <p:spPr/>
        <p:txBody>
          <a:bodyPr/>
          <a:lstStyle/>
          <a:p>
            <a:pPr>
              <a:defRPr/>
            </a:pPr>
            <a:fld id="{07D4CBBE-9022-42EF-B58C-E43885588C98}" type="datetime1">
              <a:rPr lang="en-US" smtClean="0"/>
              <a:pPr>
                <a:defRPr/>
              </a:pPr>
              <a:t>11/4/2010</a:t>
            </a:fld>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6" name="Picture 5" descr="tree.gif"/>
          <p:cNvPicPr>
            <a:picLocks noChangeAspect="1"/>
          </p:cNvPicPr>
          <p:nvPr/>
        </p:nvPicPr>
        <p:blipFill>
          <a:blip r:embed="rId3" cstate="print"/>
          <a:stretch>
            <a:fillRect/>
          </a:stretch>
        </p:blipFill>
        <p:spPr>
          <a:xfrm>
            <a:off x="4808220" y="2057400"/>
            <a:ext cx="3992880" cy="4572000"/>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Solubility property of water</a:t>
            </a:r>
            <a:endParaRPr lang="en-US" dirty="0"/>
          </a:p>
        </p:txBody>
      </p:sp>
      <p:sp>
        <p:nvSpPr>
          <p:cNvPr id="3" name="Content Placeholder 2"/>
          <p:cNvSpPr>
            <a:spLocks noGrp="1"/>
          </p:cNvSpPr>
          <p:nvPr>
            <p:ph idx="1"/>
          </p:nvPr>
        </p:nvSpPr>
        <p:spPr>
          <a:xfrm>
            <a:off x="533400" y="1828800"/>
            <a:ext cx="7467600" cy="1600200"/>
          </a:xfrm>
        </p:spPr>
        <p:txBody>
          <a:bodyPr/>
          <a:lstStyle/>
          <a:p>
            <a:r>
              <a:rPr lang="en-US" dirty="0" smtClean="0"/>
              <a:t>Examine how sodium and chloride interact with water- note orientation of water molecules to  element </a:t>
            </a:r>
            <a:r>
              <a:rPr lang="en-US" dirty="0" err="1" smtClean="0"/>
              <a:t>solubilized</a:t>
            </a:r>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6" name="Picture 5" descr="nacl2.gif"/>
          <p:cNvPicPr>
            <a:picLocks noChangeAspect="1"/>
          </p:cNvPicPr>
          <p:nvPr/>
        </p:nvPicPr>
        <p:blipFill>
          <a:blip r:embed="rId3" cstate="print"/>
          <a:stretch>
            <a:fillRect/>
          </a:stretch>
        </p:blipFill>
        <p:spPr>
          <a:xfrm>
            <a:off x="3657600" y="3505200"/>
            <a:ext cx="4762500" cy="2476500"/>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0288"/>
          </a:xfrm>
        </p:spPr>
        <p:txBody>
          <a:bodyPr>
            <a:normAutofit/>
          </a:bodyPr>
          <a:lstStyle/>
          <a:p>
            <a:r>
              <a:rPr lang="en-US" sz="4000" dirty="0" smtClean="0"/>
              <a:t>Fundamental and powerful concepts</a:t>
            </a:r>
            <a:endParaRPr lang="en-US" sz="4000" dirty="0"/>
          </a:p>
        </p:txBody>
      </p:sp>
      <p:sp>
        <p:nvSpPr>
          <p:cNvPr id="3" name="Content Placeholder 2"/>
          <p:cNvSpPr>
            <a:spLocks noGrp="1"/>
          </p:cNvSpPr>
          <p:nvPr>
            <p:ph idx="1"/>
          </p:nvPr>
        </p:nvSpPr>
        <p:spPr>
          <a:xfrm>
            <a:off x="457200" y="1600200"/>
            <a:ext cx="8229600" cy="1219200"/>
          </a:xfrm>
        </p:spPr>
        <p:txBody>
          <a:bodyPr>
            <a:normAutofit/>
          </a:bodyPr>
          <a:lstStyle/>
          <a:p>
            <a:r>
              <a:rPr lang="en-US" sz="3600" dirty="0" smtClean="0"/>
              <a:t>Basic concepts that lie at the heart of a discipline      (</a:t>
            </a:r>
            <a:r>
              <a:rPr lang="en-US" sz="3600" dirty="0" err="1" smtClean="0"/>
              <a:t>Nosich</a:t>
            </a:r>
            <a:r>
              <a:rPr lang="en-US" sz="3600" dirty="0" smtClean="0"/>
              <a:t>, 2005)</a:t>
            </a:r>
            <a:endParaRPr lang="en-US" sz="3600"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6" name="Picture 5" descr="nosich.jpg"/>
          <p:cNvPicPr>
            <a:picLocks noChangeAspect="1"/>
          </p:cNvPicPr>
          <p:nvPr/>
        </p:nvPicPr>
        <p:blipFill>
          <a:blip r:embed="rId3" cstate="print"/>
          <a:stretch>
            <a:fillRect/>
          </a:stretch>
        </p:blipFill>
        <p:spPr>
          <a:xfrm>
            <a:off x="1143000" y="3124200"/>
            <a:ext cx="2286000" cy="3333306"/>
          </a:xfrm>
          <a:prstGeom prst="rect">
            <a:avLst/>
          </a:prstGeom>
        </p:spPr>
      </p:pic>
      <p:pic>
        <p:nvPicPr>
          <p:cNvPr id="9" name="Picture 8" descr="thoughts.jpg"/>
          <p:cNvPicPr>
            <a:picLocks noChangeAspect="1"/>
          </p:cNvPicPr>
          <p:nvPr/>
        </p:nvPicPr>
        <p:blipFill>
          <a:blip r:embed="rId4" cstate="print"/>
          <a:stretch>
            <a:fillRect/>
          </a:stretch>
        </p:blipFill>
        <p:spPr>
          <a:xfrm>
            <a:off x="3957637" y="2819401"/>
            <a:ext cx="4620705" cy="3474484"/>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2724912"/>
          </a:xfrm>
        </p:spPr>
        <p:txBody>
          <a:bodyPr>
            <a:noAutofit/>
          </a:bodyPr>
          <a:lstStyle/>
          <a:p>
            <a:r>
              <a:rPr lang="en-US" sz="4400" dirty="0" smtClean="0"/>
              <a:t>    Ice lattice- right before break-</a:t>
            </a:r>
            <a:br>
              <a:rPr lang="en-US" sz="4400" dirty="0" smtClean="0"/>
            </a:br>
            <a:r>
              <a:rPr lang="en-US" sz="4400" dirty="0" smtClean="0"/>
              <a:t>competition between groups for ice- cycle ‘cube’ fastest </a:t>
            </a:r>
            <a:br>
              <a:rPr lang="en-US" sz="4400" dirty="0" smtClean="0"/>
            </a:br>
            <a:r>
              <a:rPr lang="en-US" sz="4400" dirty="0" smtClean="0"/>
              <a:t>then turn it back into liquid	</a:t>
            </a:r>
            <a:r>
              <a:rPr lang="en-US" sz="4400" dirty="0" smtClean="0">
                <a:sym typeface="Wingdings" pitchFamily="2" charset="2"/>
              </a:rPr>
              <a:t></a:t>
            </a:r>
            <a:endParaRPr lang="en-US" sz="4400"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pic>
        <p:nvPicPr>
          <p:cNvPr id="6" name="Picture 5" descr="ice_caption.gif"/>
          <p:cNvPicPr>
            <a:picLocks noChangeAspect="1"/>
          </p:cNvPicPr>
          <p:nvPr/>
        </p:nvPicPr>
        <p:blipFill>
          <a:blip r:embed="rId3" cstate="print"/>
          <a:stretch>
            <a:fillRect/>
          </a:stretch>
        </p:blipFill>
        <p:spPr>
          <a:xfrm>
            <a:off x="1066800" y="3429000"/>
            <a:ext cx="2711208" cy="2818795"/>
          </a:xfrm>
          <a:prstGeom prst="rect">
            <a:avLst/>
          </a:prstGeom>
        </p:spPr>
      </p:pic>
      <p:pic>
        <p:nvPicPr>
          <p:cNvPr id="7" name="Picture 6" descr="water_caption.gif"/>
          <p:cNvPicPr>
            <a:picLocks noChangeAspect="1"/>
          </p:cNvPicPr>
          <p:nvPr/>
        </p:nvPicPr>
        <p:blipFill>
          <a:blip r:embed="rId4" cstate="print"/>
          <a:stretch>
            <a:fillRect/>
          </a:stretch>
        </p:blipFill>
        <p:spPr>
          <a:xfrm>
            <a:off x="5029200" y="3429000"/>
            <a:ext cx="2791178" cy="2833150"/>
          </a:xfrm>
          <a:prstGeom prst="rect">
            <a:avLst/>
          </a:prstGeo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Hydrophobicity</a:t>
            </a:r>
            <a:r>
              <a:rPr lang="en-US" dirty="0" smtClean="0"/>
              <a:t>/</a:t>
            </a:r>
            <a:r>
              <a:rPr lang="en-US" dirty="0" err="1" smtClean="0"/>
              <a:t>hydrophilicity</a:t>
            </a:r>
            <a:endParaRPr lang="en-US" dirty="0"/>
          </a:p>
        </p:txBody>
      </p:sp>
      <p:sp>
        <p:nvSpPr>
          <p:cNvPr id="3" name="Content Placeholder 2"/>
          <p:cNvSpPr>
            <a:spLocks noGrp="1"/>
          </p:cNvSpPr>
          <p:nvPr>
            <p:ph idx="1"/>
          </p:nvPr>
        </p:nvSpPr>
        <p:spPr>
          <a:xfrm>
            <a:off x="457200" y="1935480"/>
            <a:ext cx="8229600" cy="579120"/>
          </a:xfrm>
        </p:spPr>
        <p:txBody>
          <a:bodyPr/>
          <a:lstStyle/>
          <a:p>
            <a:r>
              <a:rPr lang="en-US" dirty="0" smtClean="0"/>
              <a:t>After  break- preview of cell membrane properties</a:t>
            </a:r>
          </a:p>
          <a:p>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TextBox 5"/>
          <p:cNvSpPr txBox="1"/>
          <p:nvPr/>
        </p:nvSpPr>
        <p:spPr>
          <a:xfrm>
            <a:off x="152400" y="2438400"/>
            <a:ext cx="4114800" cy="1384995"/>
          </a:xfrm>
          <a:prstGeom prst="rect">
            <a:avLst/>
          </a:prstGeom>
          <a:noFill/>
        </p:spPr>
        <p:txBody>
          <a:bodyPr wrap="square" rtlCol="0">
            <a:spAutoFit/>
          </a:bodyPr>
          <a:lstStyle/>
          <a:p>
            <a:r>
              <a:rPr lang="en-US" sz="2800" dirty="0" smtClean="0"/>
              <a:t>Look at gray model- what  is different  from water?</a:t>
            </a:r>
            <a:endParaRPr lang="en-US" sz="2800" dirty="0"/>
          </a:p>
        </p:txBody>
      </p:sp>
      <p:pic>
        <p:nvPicPr>
          <p:cNvPr id="75778" name="Picture 2"/>
          <p:cNvPicPr>
            <a:picLocks noChangeAspect="1" noChangeArrowheads="1"/>
          </p:cNvPicPr>
          <p:nvPr/>
        </p:nvPicPr>
        <p:blipFill>
          <a:blip r:embed="rId3" cstate="print"/>
          <a:srcRect/>
          <a:stretch>
            <a:fillRect/>
          </a:stretch>
        </p:blipFill>
        <p:spPr bwMode="auto">
          <a:xfrm>
            <a:off x="1371600" y="3429000"/>
            <a:ext cx="2438400" cy="1828800"/>
          </a:xfrm>
          <a:prstGeom prst="rect">
            <a:avLst/>
          </a:prstGeom>
          <a:noFill/>
          <a:ln w="9525">
            <a:noFill/>
            <a:miter lim="800000"/>
            <a:headEnd/>
            <a:tailEnd/>
          </a:ln>
        </p:spPr>
      </p:pic>
      <p:sp>
        <p:nvSpPr>
          <p:cNvPr id="8" name="TextBox 7"/>
          <p:cNvSpPr txBox="1"/>
          <p:nvPr/>
        </p:nvSpPr>
        <p:spPr>
          <a:xfrm>
            <a:off x="5410200" y="2514600"/>
            <a:ext cx="3657600" cy="954107"/>
          </a:xfrm>
          <a:prstGeom prst="rect">
            <a:avLst/>
          </a:prstGeom>
          <a:noFill/>
        </p:spPr>
        <p:txBody>
          <a:bodyPr wrap="square" rtlCol="0">
            <a:spAutoFit/>
          </a:bodyPr>
          <a:lstStyle/>
          <a:p>
            <a:r>
              <a:rPr lang="en-US" sz="2800" dirty="0" smtClean="0"/>
              <a:t>Replace one H with ‘hydroxyl’ group</a:t>
            </a:r>
            <a:endParaRPr lang="en-US" sz="2800" dirty="0"/>
          </a:p>
        </p:txBody>
      </p:sp>
      <p:sp>
        <p:nvSpPr>
          <p:cNvPr id="9" name="TextBox 8"/>
          <p:cNvSpPr txBox="1"/>
          <p:nvPr/>
        </p:nvSpPr>
        <p:spPr>
          <a:xfrm>
            <a:off x="1219199" y="5446693"/>
            <a:ext cx="7391401" cy="954107"/>
          </a:xfrm>
          <a:prstGeom prst="rect">
            <a:avLst/>
          </a:prstGeom>
          <a:noFill/>
        </p:spPr>
        <p:txBody>
          <a:bodyPr wrap="square" rtlCol="0">
            <a:spAutoFit/>
          </a:bodyPr>
          <a:lstStyle/>
          <a:p>
            <a:r>
              <a:rPr lang="en-US" sz="2800" dirty="0" smtClean="0"/>
              <a:t>How well do they stick to each other and to water models?</a:t>
            </a:r>
            <a:endParaRPr lang="en-US" sz="2800" dirty="0"/>
          </a:p>
        </p:txBody>
      </p:sp>
      <p:pic>
        <p:nvPicPr>
          <p:cNvPr id="75779" name="Picture 3"/>
          <p:cNvPicPr>
            <a:picLocks noChangeAspect="1" noChangeArrowheads="1"/>
          </p:cNvPicPr>
          <p:nvPr/>
        </p:nvPicPr>
        <p:blipFill>
          <a:blip r:embed="rId4" cstate="print"/>
          <a:srcRect/>
          <a:stretch>
            <a:fillRect/>
          </a:stretch>
        </p:blipFill>
        <p:spPr bwMode="auto">
          <a:xfrm>
            <a:off x="5867400" y="3586162"/>
            <a:ext cx="2533650" cy="19002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762000"/>
            <a:ext cx="8229600" cy="762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mtClean="0"/>
              <a:t>What we did</a:t>
            </a:r>
          </a:p>
        </p:txBody>
      </p:sp>
      <p:sp>
        <p:nvSpPr>
          <p:cNvPr id="21507" name="Rectangle 3"/>
          <p:cNvSpPr>
            <a:spLocks noGrp="1" noChangeArrowheads="1"/>
          </p:cNvSpPr>
          <p:nvPr>
            <p:ph idx="1"/>
          </p:nvPr>
        </p:nvSpPr>
        <p:spPr bwMode="auto">
          <a:xfrm>
            <a:off x="457200" y="1447800"/>
            <a:ext cx="8458200" cy="460216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eaLnBrk="1" hangingPunct="1"/>
            <a:r>
              <a:rPr lang="en-US" sz="2800" dirty="0" smtClean="0"/>
              <a:t>What is a “fundamental and powerful concept” in Biology (and other natural sciences)?</a:t>
            </a:r>
          </a:p>
          <a:p>
            <a:pPr eaLnBrk="1" hangingPunct="1"/>
            <a:r>
              <a:rPr lang="en-US" sz="2800" dirty="0" smtClean="0"/>
              <a:t>Drafted storyboard to assess student understanding of knowledge before and after using cool magnets in hands-on learning approach in Gen Bio I</a:t>
            </a:r>
          </a:p>
          <a:p>
            <a:pPr eaLnBrk="1" hangingPunct="1"/>
            <a:r>
              <a:rPr lang="en-US" sz="2800" dirty="0" smtClean="0"/>
              <a:t>Approach Ed. Researcher with idea- she suggested 3</a:t>
            </a:r>
            <a:r>
              <a:rPr lang="en-US" sz="2800" baseline="30000" dirty="0" smtClean="0"/>
              <a:t>rd</a:t>
            </a:r>
            <a:r>
              <a:rPr lang="en-US" sz="2800" dirty="0" smtClean="0"/>
              <a:t> box to extend to assess their understanding of higher level application – how does water go up a tree?</a:t>
            </a:r>
          </a:p>
          <a:p>
            <a:pPr eaLnBrk="1" hangingPunct="1"/>
            <a:r>
              <a:rPr lang="en-US" sz="3200" b="1" dirty="0" smtClean="0"/>
              <a:t>Submit IRB and devise informed consent</a:t>
            </a:r>
          </a:p>
        </p:txBody>
      </p:sp>
      <p:sp>
        <p:nvSpPr>
          <p:cNvPr id="21509"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2533" name="Picture 8" descr="sample storyboard"/>
          <p:cNvPicPr>
            <a:picLocks noChangeAspect="1" noChangeArrowheads="1"/>
          </p:cNvPicPr>
          <p:nvPr/>
        </p:nvPicPr>
        <p:blipFill>
          <a:blip r:embed="rId3" cstate="print">
            <a:lum bright="-48000" contrast="-32000"/>
          </a:blip>
          <a:srcRect/>
          <a:stretch>
            <a:fillRect/>
          </a:stretch>
        </p:blipFill>
        <p:spPr bwMode="auto">
          <a:xfrm>
            <a:off x="1143000" y="1219200"/>
            <a:ext cx="7696200" cy="49244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762000"/>
            <a:ext cx="8229600" cy="655638"/>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mtClean="0"/>
              <a:t>Storyboard pilot	</a:t>
            </a:r>
          </a:p>
        </p:txBody>
      </p:sp>
      <p:sp>
        <p:nvSpPr>
          <p:cNvPr id="23555" name="Rectangle 3"/>
          <p:cNvSpPr>
            <a:spLocks noGrp="1" noChangeArrowheads="1"/>
          </p:cNvSpPr>
          <p:nvPr>
            <p:ph idx="1"/>
          </p:nvPr>
        </p:nvSpPr>
        <p:spPr bwMode="auto">
          <a:xfrm>
            <a:off x="6019800" y="1828800"/>
            <a:ext cx="2819400" cy="3886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800" dirty="0" smtClean="0"/>
              <a:t>Invited colleagues to implement in their sections- we would score and return (if desired)</a:t>
            </a:r>
          </a:p>
        </p:txBody>
      </p:sp>
      <p:sp>
        <p:nvSpPr>
          <p:cNvPr id="23558" name="Footer Placeholder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3556" name="Picture 4" descr="100_9303"/>
          <p:cNvPicPr>
            <a:picLocks noChangeAspect="1" noChangeArrowheads="1"/>
          </p:cNvPicPr>
          <p:nvPr/>
        </p:nvPicPr>
        <p:blipFill>
          <a:blip r:embed="rId3" cstate="print"/>
          <a:srcRect/>
          <a:stretch>
            <a:fillRect/>
          </a:stretch>
        </p:blipFill>
        <p:spPr bwMode="auto">
          <a:xfrm>
            <a:off x="380999" y="1752600"/>
            <a:ext cx="5483803" cy="3657600"/>
          </a:xfrm>
          <a:prstGeom prst="rect">
            <a:avLst/>
          </a:prstGeom>
          <a:noFill/>
          <a:ln w="76200">
            <a:solidFill>
              <a:srgbClr val="008080"/>
            </a:solid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81000" y="1020762"/>
            <a:ext cx="8229600" cy="6556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t>What we did-variations on theme</a:t>
            </a:r>
          </a:p>
        </p:txBody>
      </p:sp>
      <p:sp>
        <p:nvSpPr>
          <p:cNvPr id="24579" name="Rectangle 3"/>
          <p:cNvSpPr>
            <a:spLocks noGrp="1" noChangeArrowheads="1"/>
          </p:cNvSpPr>
          <p:nvPr>
            <p:ph idx="1"/>
          </p:nvPr>
        </p:nvSpPr>
        <p:spPr bwMode="auto">
          <a:xfrm>
            <a:off x="6096000" y="1828800"/>
            <a:ext cx="2819400" cy="3581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Pre-quiz</a:t>
            </a:r>
          </a:p>
          <a:p>
            <a:pPr eaLnBrk="1" hangingPunct="1"/>
            <a:r>
              <a:rPr lang="en-US" dirty="0" smtClean="0"/>
              <a:t>“lecture”</a:t>
            </a:r>
          </a:p>
          <a:p>
            <a:pPr eaLnBrk="1" hangingPunct="1"/>
            <a:r>
              <a:rPr lang="en-US" dirty="0" smtClean="0"/>
              <a:t>Activity, worksheet</a:t>
            </a:r>
          </a:p>
          <a:p>
            <a:pPr eaLnBrk="1" hangingPunct="1"/>
            <a:r>
              <a:rPr lang="en-US" dirty="0" smtClean="0"/>
              <a:t>Post-quiz</a:t>
            </a:r>
          </a:p>
        </p:txBody>
      </p:sp>
      <p:sp>
        <p:nvSpPr>
          <p:cNvPr id="24582" name="Footer Placeholder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4580" name="Picture 4" descr="100_9315"/>
          <p:cNvPicPr>
            <a:picLocks noChangeAspect="1" noChangeArrowheads="1"/>
          </p:cNvPicPr>
          <p:nvPr/>
        </p:nvPicPr>
        <p:blipFill>
          <a:blip r:embed="rId3" cstate="print"/>
          <a:srcRect/>
          <a:stretch>
            <a:fillRect/>
          </a:stretch>
        </p:blipFill>
        <p:spPr bwMode="auto">
          <a:xfrm>
            <a:off x="533400" y="1909763"/>
            <a:ext cx="5257800" cy="3506885"/>
          </a:xfrm>
          <a:prstGeom prst="rect">
            <a:avLst/>
          </a:prstGeom>
          <a:noFill/>
          <a:ln w="76200">
            <a:solidFill>
              <a:srgbClr val="008080"/>
            </a:solidFill>
            <a:miter lim="80000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838200"/>
            <a:ext cx="8229600" cy="12192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000" dirty="0" smtClean="0"/>
              <a:t>Pilot project- Storyboards on chemical properties of Water</a:t>
            </a:r>
          </a:p>
        </p:txBody>
      </p:sp>
      <p:sp>
        <p:nvSpPr>
          <p:cNvPr id="25603" name="Rectangle 3"/>
          <p:cNvSpPr>
            <a:spLocks noGrp="1" noChangeArrowheads="1"/>
          </p:cNvSpPr>
          <p:nvPr>
            <p:ph idx="1"/>
          </p:nvPr>
        </p:nvSpPr>
        <p:spPr bwMode="auto">
          <a:xfrm>
            <a:off x="6324600" y="1981200"/>
            <a:ext cx="2590800" cy="426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800" dirty="0" smtClean="0"/>
              <a:t>Freedom for each instructor to implement as desired</a:t>
            </a:r>
          </a:p>
          <a:p>
            <a:pPr lvl="1" eaLnBrk="1" hangingPunct="1"/>
            <a:r>
              <a:rPr lang="en-US" sz="2400" dirty="0" smtClean="0"/>
              <a:t>Allowed comparison of teaching methods</a:t>
            </a:r>
          </a:p>
        </p:txBody>
      </p:sp>
      <p:sp>
        <p:nvSpPr>
          <p:cNvPr id="25606" name="Footer Placeholder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5604" name="Picture 4" descr="100_9301"/>
          <p:cNvPicPr>
            <a:picLocks noChangeAspect="1" noChangeArrowheads="1"/>
          </p:cNvPicPr>
          <p:nvPr/>
        </p:nvPicPr>
        <p:blipFill>
          <a:blip r:embed="rId3" cstate="print"/>
          <a:srcRect/>
          <a:stretch>
            <a:fillRect/>
          </a:stretch>
        </p:blipFill>
        <p:spPr bwMode="auto">
          <a:xfrm>
            <a:off x="685800" y="2133600"/>
            <a:ext cx="5410200" cy="3606800"/>
          </a:xfrm>
          <a:prstGeom prst="rect">
            <a:avLst/>
          </a:prstGeom>
          <a:noFill/>
          <a:ln w="76200">
            <a:solidFill>
              <a:srgbClr val="008080"/>
            </a:solidFill>
            <a:miter lim="800000"/>
            <a:headEnd/>
            <a:tailEnd/>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838200"/>
            <a:ext cx="8229600" cy="579438"/>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mtClean="0"/>
              <a:t>Show  rubric here</a:t>
            </a:r>
          </a:p>
        </p:txBody>
      </p:sp>
      <p:sp>
        <p:nvSpPr>
          <p:cNvPr id="26627" name="Rectangle 3"/>
          <p:cNvSpPr>
            <a:spLocks noGrp="1" noChangeArrowheads="1"/>
          </p:cNvSpPr>
          <p:nvPr>
            <p:ph idx="1"/>
          </p:nvPr>
        </p:nvSpPr>
        <p:spPr bwMode="auto">
          <a:xfrm>
            <a:off x="6324600" y="1646237"/>
            <a:ext cx="2362200" cy="460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Scored and refined rubric</a:t>
            </a:r>
          </a:p>
          <a:p>
            <a:pPr eaLnBrk="1" hangingPunct="1"/>
            <a:r>
              <a:rPr lang="en-US" dirty="0" smtClean="0"/>
              <a:t>Check for consistency in scoring</a:t>
            </a:r>
          </a:p>
          <a:p>
            <a:pPr eaLnBrk="1" hangingPunct="1"/>
            <a:r>
              <a:rPr lang="en-US" dirty="0" smtClean="0"/>
              <a:t>Entered data</a:t>
            </a:r>
          </a:p>
        </p:txBody>
      </p:sp>
      <p:sp>
        <p:nvSpPr>
          <p:cNvPr id="26630" name="Footer Placeholder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6628" name="Picture 4" descr="100_9309"/>
          <p:cNvPicPr>
            <a:picLocks noChangeAspect="1" noChangeArrowheads="1"/>
          </p:cNvPicPr>
          <p:nvPr/>
        </p:nvPicPr>
        <p:blipFill>
          <a:blip r:embed="rId3" cstate="print"/>
          <a:srcRect/>
          <a:stretch>
            <a:fillRect/>
          </a:stretch>
        </p:blipFill>
        <p:spPr bwMode="auto">
          <a:xfrm>
            <a:off x="304799" y="1600200"/>
            <a:ext cx="5940947" cy="3962400"/>
          </a:xfrm>
          <a:prstGeom prst="rect">
            <a:avLst/>
          </a:prstGeom>
          <a:noFill/>
          <a:ln w="76200">
            <a:solidFill>
              <a:srgbClr val="008080"/>
            </a:solid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762000" y="990600"/>
            <a:ext cx="7467600" cy="838200"/>
          </a:xfrm>
          <a:prstGeom prst="rect">
            <a:avLst/>
          </a:prstGeom>
          <a:noFill/>
          <a:ln>
            <a:miter lim="800000"/>
            <a:headEnd/>
            <a:tailEnd/>
          </a:ln>
        </p:spPr>
        <p:txBody>
          <a:bodyPr/>
          <a:lstStyle/>
          <a:p>
            <a:r>
              <a:rPr lang="en-US" sz="4000" dirty="0" smtClean="0"/>
              <a:t>Preliminary Analyses Conducted</a:t>
            </a:r>
          </a:p>
        </p:txBody>
      </p:sp>
      <p:sp>
        <p:nvSpPr>
          <p:cNvPr id="28675" name="Rectangle 3"/>
          <p:cNvSpPr>
            <a:spLocks noGrp="1" noChangeArrowheads="1"/>
          </p:cNvSpPr>
          <p:nvPr>
            <p:ph idx="1"/>
          </p:nvPr>
        </p:nvSpPr>
        <p:spPr bwMode="auto">
          <a:xfrm>
            <a:off x="457200" y="2286000"/>
            <a:ext cx="8229600" cy="3840163"/>
          </a:xfrm>
          <a:prstGeom prst="rect">
            <a:avLst/>
          </a:prstGeom>
          <a:noFill/>
          <a:ln>
            <a:miter lim="800000"/>
            <a:headEnd/>
            <a:tailEnd/>
          </a:ln>
        </p:spPr>
        <p:txBody>
          <a:bodyPr/>
          <a:lstStyle/>
          <a:p>
            <a:r>
              <a:rPr lang="en-US" dirty="0" smtClean="0"/>
              <a:t>Scores based on collapsed values for Boxes 1 and 2.</a:t>
            </a:r>
          </a:p>
          <a:p>
            <a:r>
              <a:rPr lang="en-US" dirty="0" smtClean="0"/>
              <a:t>Comparison of baseline knowledge for written versus graphic water properties.</a:t>
            </a:r>
          </a:p>
          <a:p>
            <a:r>
              <a:rPr lang="en-US" dirty="0" smtClean="0"/>
              <a:t>Gains from class activity as a function of Pre and Post test performance.</a:t>
            </a:r>
          </a:p>
          <a:p>
            <a:r>
              <a:rPr lang="en-US" dirty="0" smtClean="0"/>
              <a:t>Evaluation techniques: concurrent, homework, in-class post.</a:t>
            </a:r>
          </a:p>
          <a:p>
            <a:endParaRPr lang="en-US" dirty="0" smtClean="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838200"/>
            <a:ext cx="8229600" cy="12192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000" dirty="0" smtClean="0"/>
              <a:t>Pilot project- Storyboards on chemical properties of Water</a:t>
            </a:r>
          </a:p>
        </p:txBody>
      </p:sp>
      <p:sp>
        <p:nvSpPr>
          <p:cNvPr id="29699" name="Rectangle 3"/>
          <p:cNvSpPr>
            <a:spLocks noGrp="1" noChangeArrowheads="1"/>
          </p:cNvSpPr>
          <p:nvPr>
            <p:ph idx="1"/>
          </p:nvPr>
        </p:nvSpPr>
        <p:spPr bwMode="auto">
          <a:xfrm>
            <a:off x="4876800" y="1981200"/>
            <a:ext cx="4114800" cy="4144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FontTx/>
              <a:buNone/>
            </a:pPr>
            <a:r>
              <a:rPr lang="en-US" sz="2400" dirty="0" smtClean="0"/>
              <a:t>Comparison of Methods</a:t>
            </a:r>
          </a:p>
          <a:p>
            <a:pPr eaLnBrk="1" hangingPunct="1">
              <a:lnSpc>
                <a:spcPct val="80000"/>
              </a:lnSpc>
              <a:buFontTx/>
              <a:buAutoNum type="arabicPeriod"/>
            </a:pPr>
            <a:r>
              <a:rPr lang="en-US" sz="2400" dirty="0" smtClean="0"/>
              <a:t>Pre-test, in-class activity, post-test.</a:t>
            </a:r>
          </a:p>
          <a:p>
            <a:pPr eaLnBrk="1" hangingPunct="1">
              <a:lnSpc>
                <a:spcPct val="80000"/>
              </a:lnSpc>
              <a:buFontTx/>
              <a:buAutoNum type="arabicPeriod"/>
            </a:pPr>
            <a:r>
              <a:rPr lang="en-US" sz="2400" dirty="0" smtClean="0"/>
              <a:t>Pre-test, in-class activity, post-test as homework.</a:t>
            </a:r>
          </a:p>
          <a:p>
            <a:pPr eaLnBrk="1" hangingPunct="1">
              <a:lnSpc>
                <a:spcPct val="80000"/>
              </a:lnSpc>
              <a:buFontTx/>
              <a:buAutoNum type="arabicPeriod"/>
            </a:pPr>
            <a:r>
              <a:rPr lang="en-US" sz="2400" dirty="0" smtClean="0"/>
              <a:t>Concurrent in-class activity and worksheet.</a:t>
            </a:r>
          </a:p>
          <a:p>
            <a:pPr eaLnBrk="1" hangingPunct="1">
              <a:lnSpc>
                <a:spcPct val="80000"/>
              </a:lnSpc>
              <a:buFontTx/>
              <a:buAutoNum type="arabicPeriod"/>
            </a:pPr>
            <a:r>
              <a:rPr lang="en-US" sz="2400" dirty="0" smtClean="0"/>
              <a:t>Laissez-Faire post-test.</a:t>
            </a:r>
          </a:p>
        </p:txBody>
      </p:sp>
      <p:sp>
        <p:nvSpPr>
          <p:cNvPr id="29702" name="Footer Placeholder 6"/>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9700" name="Picture 5" descr="100_9307"/>
          <p:cNvPicPr>
            <a:picLocks noChangeAspect="1" noChangeArrowheads="1"/>
          </p:cNvPicPr>
          <p:nvPr/>
        </p:nvPicPr>
        <p:blipFill>
          <a:blip r:embed="rId3" cstate="print"/>
          <a:srcRect/>
          <a:stretch>
            <a:fillRect/>
          </a:stretch>
        </p:blipFill>
        <p:spPr bwMode="auto">
          <a:xfrm>
            <a:off x="1828800" y="2133600"/>
            <a:ext cx="2743200" cy="4114800"/>
          </a:xfrm>
          <a:prstGeom prst="rect">
            <a:avLst/>
          </a:prstGeom>
          <a:noFill/>
          <a:ln w="76200">
            <a:solidFill>
              <a:srgbClr val="008080"/>
            </a:solid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944562"/>
            <a:ext cx="8229600" cy="655638"/>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000" dirty="0" smtClean="0"/>
              <a:t>Background- How we got here	</a:t>
            </a:r>
          </a:p>
        </p:txBody>
      </p:sp>
      <p:sp>
        <p:nvSpPr>
          <p:cNvPr id="17411" name="Rectangle 3"/>
          <p:cNvSpPr>
            <a:spLocks noGrp="1" noChangeArrowheads="1"/>
          </p:cNvSpPr>
          <p:nvPr>
            <p:ph idx="1"/>
          </p:nvPr>
        </p:nvSpPr>
        <p:spPr bwMode="auto">
          <a:xfrm>
            <a:off x="3886200" y="1524000"/>
            <a:ext cx="4800600" cy="457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Whitaker Center sponsored </a:t>
            </a:r>
          </a:p>
          <a:p>
            <a:pPr eaLnBrk="1" hangingPunct="1"/>
            <a:r>
              <a:rPr lang="en-US" sz="2800" dirty="0" smtClean="0"/>
              <a:t>support to attend Gordon Research Conference –(confidential)-</a:t>
            </a:r>
          </a:p>
          <a:p>
            <a:pPr eaLnBrk="1" hangingPunct="1"/>
            <a:r>
              <a:rPr lang="en-US" sz="2800" dirty="0" smtClean="0"/>
              <a:t>but the NSF sponsors pre-conference workshops we can talk about!</a:t>
            </a:r>
            <a:endParaRPr lang="en-US" sz="2000" dirty="0" smtClean="0"/>
          </a:p>
          <a:p>
            <a:pPr lvl="2" eaLnBrk="1" hangingPunct="1"/>
            <a:endParaRPr lang="en-US" sz="2000" dirty="0" smtClean="0"/>
          </a:p>
        </p:txBody>
      </p:sp>
      <p:sp>
        <p:nvSpPr>
          <p:cNvPr id="17413"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17414" name="Picture 5" descr="library.jpg"/>
          <p:cNvPicPr>
            <a:picLocks noChangeAspect="1"/>
          </p:cNvPicPr>
          <p:nvPr/>
        </p:nvPicPr>
        <p:blipFill>
          <a:blip r:embed="rId3" cstate="print"/>
          <a:srcRect/>
          <a:stretch>
            <a:fillRect/>
          </a:stretch>
        </p:blipFill>
        <p:spPr bwMode="auto">
          <a:xfrm>
            <a:off x="838200" y="1600200"/>
            <a:ext cx="2743200" cy="4114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3"/>
          <p:cNvGraphicFramePr>
            <a:graphicFrameLocks noGrp="1"/>
          </p:cNvGraphicFramePr>
          <p:nvPr>
            <p:ph idx="1"/>
          </p:nvPr>
        </p:nvGraphicFramePr>
        <p:xfrm>
          <a:off x="1336675" y="1219200"/>
          <a:ext cx="6621463" cy="5105400"/>
        </p:xfrm>
        <a:graphic>
          <a:graphicData uri="http://schemas.openxmlformats.org/presentationml/2006/ole">
            <p:oleObj spid="_x0000_s1026" name="Chart" r:id="rId4" imgW="3743432" imgH="2886005" progId="Excel.Sheet.8">
              <p:embed/>
            </p:oleObj>
          </a:graphicData>
        </a:graphic>
      </p:graphicFrame>
      <p:sp>
        <p:nvSpPr>
          <p:cNvPr id="1028"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831850"/>
            <a:ext cx="8229600" cy="76835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mtClean="0"/>
              <a:t>What did they retain?</a:t>
            </a:r>
          </a:p>
        </p:txBody>
      </p:sp>
      <p:sp>
        <p:nvSpPr>
          <p:cNvPr id="30723"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t>In two of sections the post was done again during DNA replication chapter </a:t>
            </a:r>
          </a:p>
          <a:p>
            <a:pPr lvl="1" eaLnBrk="1" hangingPunct="1"/>
            <a:r>
              <a:rPr lang="en-US" sz="3200" dirty="0" smtClean="0"/>
              <a:t>Tried to reinforced importance of distinguishing hydrogen and covalent bonding properties </a:t>
            </a:r>
          </a:p>
          <a:p>
            <a:pPr lvl="1" eaLnBrk="1" hangingPunct="1"/>
            <a:r>
              <a:rPr lang="en-US" sz="3200" dirty="0" smtClean="0"/>
              <a:t>Those data showed:</a:t>
            </a:r>
          </a:p>
          <a:p>
            <a:pPr eaLnBrk="1" hangingPunct="1"/>
            <a:endParaRPr lang="en-US" dirty="0" smtClean="0"/>
          </a:p>
        </p:txBody>
      </p:sp>
      <p:sp>
        <p:nvSpPr>
          <p:cNvPr id="30725"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idx="1"/>
          </p:nvPr>
        </p:nvGraphicFramePr>
        <p:xfrm>
          <a:off x="847725" y="1427163"/>
          <a:ext cx="8053388" cy="4352925"/>
        </p:xfrm>
        <a:graphic>
          <a:graphicData uri="http://schemas.openxmlformats.org/presentationml/2006/ole">
            <p:oleObj spid="_x0000_s2050" name="Chart" r:id="rId4" imgW="4353032" imgH="2352632" progId="Excel.Sheet.8">
              <p:embed/>
            </p:oleObj>
          </a:graphicData>
        </a:graphic>
      </p:graphicFrame>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Grp="1" noChangeAspect="1"/>
          </p:cNvGraphicFramePr>
          <p:nvPr>
            <p:ph idx="1"/>
          </p:nvPr>
        </p:nvGraphicFramePr>
        <p:xfrm>
          <a:off x="1214438" y="1295400"/>
          <a:ext cx="6905625" cy="4603750"/>
        </p:xfrm>
        <a:graphic>
          <a:graphicData uri="http://schemas.openxmlformats.org/presentationml/2006/ole">
            <p:oleObj spid="_x0000_s3074" name="Chart" r:id="rId4" imgW="4772111" imgH="3181476" progId="Excel.Sheet.8">
              <p:embed/>
            </p:oleObj>
          </a:graphicData>
        </a:graphic>
      </p:graphicFrame>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990600"/>
            <a:ext cx="82296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t>What we’ve learned so far- qualitative</a:t>
            </a:r>
          </a:p>
        </p:txBody>
      </p:sp>
      <p:sp>
        <p:nvSpPr>
          <p:cNvPr id="31747" name="Rectangle 3"/>
          <p:cNvSpPr>
            <a:spLocks noGrp="1" noChangeArrowheads="1"/>
          </p:cNvSpPr>
          <p:nvPr>
            <p:ph idx="1"/>
          </p:nvPr>
        </p:nvSpPr>
        <p:spPr bwMode="auto">
          <a:xfrm>
            <a:off x="609600" y="1905000"/>
            <a:ext cx="8077200" cy="4221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Motivation to complete task influences success at demonstrating concepts</a:t>
            </a:r>
          </a:p>
          <a:p>
            <a:pPr eaLnBrk="1" hangingPunct="1"/>
            <a:r>
              <a:rPr lang="en-US" sz="2800" smtClean="0"/>
              <a:t>Motivations that are effective include grading (most importantly--it has to count!) </a:t>
            </a:r>
          </a:p>
          <a:p>
            <a:pPr eaLnBrk="1" hangingPunct="1"/>
            <a:r>
              <a:rPr lang="en-US" sz="2800" smtClean="0"/>
              <a:t>They showed better learning on “post” that was homework or filled out during activity</a:t>
            </a:r>
          </a:p>
          <a:p>
            <a:pPr eaLnBrk="1" hangingPunct="1"/>
            <a:r>
              <a:rPr lang="en-US" sz="2800" smtClean="0"/>
              <a:t>They need very careful guidance to be able to demonstrate even basic knowledge immediately after activity (spoon feeding?)</a:t>
            </a:r>
          </a:p>
          <a:p>
            <a:pPr eaLnBrk="1" hangingPunct="1">
              <a:buFontTx/>
              <a:buNone/>
            </a:pPr>
            <a:endParaRPr lang="en-US" sz="2800" smtClean="0"/>
          </a:p>
        </p:txBody>
      </p:sp>
      <p:sp>
        <p:nvSpPr>
          <p:cNvPr id="31749"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1066800"/>
            <a:ext cx="8229600" cy="8382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dirty="0" smtClean="0"/>
              <a:t>What else we’ve done </a:t>
            </a:r>
          </a:p>
        </p:txBody>
      </p:sp>
      <p:sp>
        <p:nvSpPr>
          <p:cNvPr id="32771" name="Rectangle 3"/>
          <p:cNvSpPr>
            <a:spLocks noGrp="1" noChangeArrowheads="1"/>
          </p:cNvSpPr>
          <p:nvPr>
            <p:ph idx="1"/>
          </p:nvPr>
        </p:nvSpPr>
        <p:spPr bwMode="auto">
          <a:xfrm>
            <a:off x="457200" y="2011680"/>
            <a:ext cx="8229600" cy="438912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eaLnBrk="1" hangingPunct="1"/>
            <a:r>
              <a:rPr lang="en-US" dirty="0" smtClean="0"/>
              <a:t>Reassessed later in term and in upper-division classes</a:t>
            </a:r>
          </a:p>
          <a:p>
            <a:pPr eaLnBrk="1" hangingPunct="1"/>
            <a:r>
              <a:rPr lang="en-US" dirty="0" smtClean="0"/>
              <a:t>Compare to other benchmarks</a:t>
            </a:r>
          </a:p>
          <a:p>
            <a:pPr lvl="1" eaLnBrk="1" hangingPunct="1">
              <a:buFontTx/>
              <a:buNone/>
            </a:pPr>
            <a:r>
              <a:rPr lang="en-US" dirty="0" smtClean="0"/>
              <a:t>class grade, etc</a:t>
            </a:r>
          </a:p>
          <a:p>
            <a:r>
              <a:rPr lang="en-US" dirty="0" smtClean="0"/>
              <a:t>Intro to Geology using models for role of water in properties of clay- comparing and refining teaching techniques.  One faculty member now designs her entire class around water!</a:t>
            </a:r>
          </a:p>
          <a:p>
            <a:r>
              <a:rPr lang="en-US" dirty="0" smtClean="0"/>
              <a:t>(less success in getting biology colleagues to use  models or assess learning of the concept as fully)</a:t>
            </a:r>
          </a:p>
          <a:p>
            <a:pPr algn="r"/>
            <a:r>
              <a:rPr lang="en-US" dirty="0" smtClean="0"/>
              <a:t>How might this be achieved?</a:t>
            </a:r>
          </a:p>
          <a:p>
            <a:pPr lvl="1" eaLnBrk="1" hangingPunct="1">
              <a:buFontTx/>
              <a:buNone/>
            </a:pPr>
            <a:endParaRPr lang="en-US" dirty="0" smtClean="0"/>
          </a:p>
        </p:txBody>
      </p:sp>
      <p:sp>
        <p:nvSpPr>
          <p:cNvPr id="32773"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1066800"/>
            <a:ext cx="8229600" cy="1143000"/>
          </a:xfrm>
          <a:noFill/>
          <a:ln>
            <a:miter lim="800000"/>
            <a:headEnd/>
            <a:tailEnd/>
          </a:ln>
        </p:spPr>
        <p:txBody>
          <a:bodyPr vert="horz" wrap="square" lIns="91440" tIns="45720" rIns="91440" bIns="45720" numCol="1" anchor="t" anchorCtr="0" compatLnSpc="1">
            <a:prstTxWarp prst="textNoShape">
              <a:avLst/>
            </a:prstTxWarp>
            <a:noAutofit/>
          </a:bodyPr>
          <a:lstStyle/>
          <a:p>
            <a:r>
              <a:rPr lang="en-US" sz="3600" dirty="0" smtClean="0"/>
              <a:t>Does knowledge of water properties relate to scores in upper-division courses? </a:t>
            </a:r>
          </a:p>
        </p:txBody>
      </p:sp>
      <p:sp>
        <p:nvSpPr>
          <p:cNvPr id="33795" name="Content Placeholder 2"/>
          <p:cNvSpPr>
            <a:spLocks noGrp="1"/>
          </p:cNvSpPr>
          <p:nvPr>
            <p:ph idx="1"/>
          </p:nvPr>
        </p:nvSpPr>
        <p:spPr bwMode="auto">
          <a:xfrm>
            <a:off x="685800" y="2286000"/>
            <a:ext cx="8229600" cy="3886200"/>
          </a:xfrm>
          <a:noFill/>
          <a:ln>
            <a:miter lim="800000"/>
            <a:headEnd/>
            <a:tailEnd/>
          </a:ln>
        </p:spPr>
        <p:txBody>
          <a:bodyPr vert="horz" wrap="square" lIns="91440" tIns="45720" rIns="91440" bIns="45720" numCol="1" anchor="t" anchorCtr="0" compatLnSpc="1">
            <a:prstTxWarp prst="textNoShape">
              <a:avLst/>
            </a:prstTxWarp>
            <a:normAutofit/>
          </a:bodyPr>
          <a:lstStyle/>
          <a:p>
            <a:pPr>
              <a:buFontTx/>
              <a:buNone/>
            </a:pPr>
            <a:r>
              <a:rPr lang="en-US" b="1" dirty="0" smtClean="0"/>
              <a:t>Vertebrate Form and Function grade compared to worksheet score:  </a:t>
            </a:r>
            <a:r>
              <a:rPr lang="en-US" dirty="0" smtClean="0"/>
              <a:t>worksheet completed first week of class as ungraded un-announced task.  Very strong correlation to final grade in class (totally unrelated content).  </a:t>
            </a:r>
          </a:p>
          <a:p>
            <a:pPr>
              <a:buFontTx/>
              <a:buNone/>
            </a:pPr>
            <a:r>
              <a:rPr lang="en-US" b="1" i="1" dirty="0" smtClean="0"/>
              <a:t>Does this just tell us ‘good students’ are good at everything?  </a:t>
            </a:r>
          </a:p>
          <a:p>
            <a:pPr>
              <a:buFontTx/>
              <a:buNone/>
            </a:pPr>
            <a:r>
              <a:rPr lang="en-US" b="1" i="1" dirty="0" smtClean="0"/>
              <a:t>Can we find a way to see if knowledge of water improves success in other topics?</a:t>
            </a:r>
          </a:p>
          <a:p>
            <a:pPr>
              <a:buFontTx/>
              <a:buNone/>
            </a:pPr>
            <a:endParaRPr lang="en-US" dirty="0" smtClean="0"/>
          </a:p>
        </p:txBody>
      </p:sp>
      <p:sp>
        <p:nvSpPr>
          <p:cNvPr id="33797"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rmAutofit fontScale="90000"/>
          </a:bodyPr>
          <a:lstStyle/>
          <a:p>
            <a:r>
              <a:rPr lang="en-US" dirty="0" smtClean="0"/>
              <a:t>Do students recall properties of water in upper-division biology classes?</a:t>
            </a:r>
            <a:endParaRPr lang="en-US" dirty="0"/>
          </a:p>
        </p:txBody>
      </p:sp>
      <p:sp>
        <p:nvSpPr>
          <p:cNvPr id="3" name="Content Placeholder 2"/>
          <p:cNvSpPr>
            <a:spLocks noGrp="1"/>
          </p:cNvSpPr>
          <p:nvPr>
            <p:ph idx="1"/>
          </p:nvPr>
        </p:nvSpPr>
        <p:spPr>
          <a:xfrm>
            <a:off x="228600" y="3276600"/>
            <a:ext cx="8382000" cy="2971800"/>
          </a:xfrm>
        </p:spPr>
        <p:txBody>
          <a:bodyPr/>
          <a:lstStyle/>
          <a:p>
            <a:r>
              <a:rPr lang="en-US" dirty="0" smtClean="0"/>
              <a:t> In a word- NO --students currently enrolled recall very little diagrammatically or textually</a:t>
            </a:r>
          </a:p>
          <a:p>
            <a:r>
              <a:rPr lang="en-US" dirty="0" smtClean="0"/>
              <a:t>Will their understanding improve as we get current students who have used the models in these classes?</a:t>
            </a:r>
          </a:p>
          <a:p>
            <a:r>
              <a:rPr lang="en-US" dirty="0" smtClean="0"/>
              <a:t>(Will need to alter worksheet to collect information on whether they used the models (and how)</a:t>
            </a:r>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100_9314"/>
          <p:cNvPicPr>
            <a:picLocks noChangeAspect="1" noChangeArrowheads="1"/>
          </p:cNvPicPr>
          <p:nvPr/>
        </p:nvPicPr>
        <p:blipFill>
          <a:blip r:embed="rId3" cstate="print"/>
          <a:srcRect/>
          <a:stretch>
            <a:fillRect/>
          </a:stretch>
        </p:blipFill>
        <p:spPr bwMode="auto">
          <a:xfrm>
            <a:off x="2209800" y="1981200"/>
            <a:ext cx="6065838" cy="4044950"/>
          </a:xfrm>
          <a:prstGeom prst="rect">
            <a:avLst/>
          </a:prstGeom>
          <a:noFill/>
          <a:ln w="76200">
            <a:solidFill>
              <a:srgbClr val="008080"/>
            </a:solidFill>
            <a:miter lim="800000"/>
            <a:headEnd/>
            <a:tailEnd/>
          </a:ln>
        </p:spPr>
      </p:pic>
      <p:sp>
        <p:nvSpPr>
          <p:cNvPr id="34819" name="Rectangle 2"/>
          <p:cNvSpPr>
            <a:spLocks noGrp="1" noChangeArrowheads="1"/>
          </p:cNvSpPr>
          <p:nvPr>
            <p:ph type="title"/>
          </p:nvPr>
        </p:nvSpPr>
        <p:spPr bwMode="auto">
          <a:xfrm>
            <a:off x="457200" y="838200"/>
            <a:ext cx="8229600" cy="12954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000" smtClean="0"/>
              <a:t>Can it play a valuable role in program assessment?</a:t>
            </a:r>
          </a:p>
        </p:txBody>
      </p:sp>
      <p:sp>
        <p:nvSpPr>
          <p:cNvPr id="34821"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oxford.jpg"/>
          <p:cNvPicPr>
            <a:picLocks noChangeAspect="1"/>
          </p:cNvPicPr>
          <p:nvPr/>
        </p:nvPicPr>
        <p:blipFill>
          <a:blip r:embed="rId3" cstate="print"/>
          <a:srcRect/>
          <a:stretch>
            <a:fillRect/>
          </a:stretch>
        </p:blipFill>
        <p:spPr bwMode="auto">
          <a:xfrm>
            <a:off x="1066800" y="1676400"/>
            <a:ext cx="6400800" cy="4267200"/>
          </a:xfrm>
          <a:prstGeom prst="rect">
            <a:avLst/>
          </a:prstGeom>
          <a:noFill/>
          <a:ln w="9525">
            <a:solidFill>
              <a:srgbClr val="00B050">
                <a:alpha val="58038"/>
              </a:srgbClr>
            </a:solidFill>
            <a:miter lim="800000"/>
            <a:headEnd/>
            <a:tailEnd/>
          </a:ln>
        </p:spPr>
      </p:pic>
      <p:sp>
        <p:nvSpPr>
          <p:cNvPr id="18435" name="Rectangle 2"/>
          <p:cNvSpPr>
            <a:spLocks noGrp="1" noChangeArrowheads="1"/>
          </p:cNvSpPr>
          <p:nvPr>
            <p:ph type="title"/>
          </p:nvPr>
        </p:nvSpPr>
        <p:spPr bwMode="auto">
          <a:xfrm>
            <a:off x="381000" y="1066800"/>
            <a:ext cx="8458200" cy="762000"/>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400" dirty="0" smtClean="0"/>
              <a:t>GRC VISUALIZATION IN SCIENCE &amp; EDUCATION</a:t>
            </a:r>
          </a:p>
        </p:txBody>
      </p:sp>
      <p:sp>
        <p:nvSpPr>
          <p:cNvPr id="18436" name="Rectangle 3"/>
          <p:cNvSpPr>
            <a:spLocks noGrp="1" noChangeArrowheads="1"/>
          </p:cNvSpPr>
          <p:nvPr>
            <p:ph idx="1"/>
          </p:nvPr>
        </p:nvSpPr>
        <p:spPr bwMode="auto">
          <a:xfrm>
            <a:off x="6858000" y="1676400"/>
            <a:ext cx="2286000" cy="3200400"/>
          </a:xfrm>
          <a:noFill/>
          <a:ln>
            <a:miter lim="800000"/>
            <a:headEnd/>
            <a:tailEnd/>
          </a:ln>
        </p:spPr>
        <p:txBody>
          <a:bodyPr vert="horz" wrap="square" lIns="91440" tIns="45720" rIns="91440" bIns="45720" numCol="1" anchor="t" anchorCtr="0" compatLnSpc="1">
            <a:prstTxWarp prst="textNoShape">
              <a:avLst/>
            </a:prstTxWarp>
          </a:bodyPr>
          <a:lstStyle/>
          <a:p>
            <a:pPr lvl="2" eaLnBrk="1" hangingPunct="1">
              <a:lnSpc>
                <a:spcPct val="90000"/>
              </a:lnSpc>
              <a:buFontTx/>
              <a:buNone/>
            </a:pPr>
            <a:r>
              <a:rPr lang="en-US" sz="2000" dirty="0" smtClean="0"/>
              <a:t>July 3-8, 2005</a:t>
            </a:r>
            <a:br>
              <a:rPr lang="en-US" sz="2000" dirty="0" smtClean="0"/>
            </a:br>
            <a:r>
              <a:rPr lang="en-US" sz="2000" dirty="0" smtClean="0"/>
              <a:t>The Queen's College</a:t>
            </a:r>
            <a:br>
              <a:rPr lang="en-US" sz="2000" dirty="0" smtClean="0"/>
            </a:br>
            <a:r>
              <a:rPr lang="en-US" sz="2000" dirty="0" smtClean="0"/>
              <a:t>Oxford, United Kingdom </a:t>
            </a:r>
            <a:br>
              <a:rPr lang="en-US" sz="2000" dirty="0" smtClean="0"/>
            </a:br>
            <a:endParaRPr lang="en-US" sz="2000" dirty="0" smtClean="0"/>
          </a:p>
          <a:p>
            <a:pPr eaLnBrk="1" hangingPunct="1">
              <a:lnSpc>
                <a:spcPct val="90000"/>
              </a:lnSpc>
            </a:pPr>
            <a:endParaRPr lang="en-US" sz="2800" dirty="0" smtClean="0"/>
          </a:p>
        </p:txBody>
      </p:sp>
      <p:sp>
        <p:nvSpPr>
          <p:cNvPr id="18438"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914400"/>
            <a:ext cx="8229600" cy="990600"/>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200" dirty="0" smtClean="0"/>
              <a:t>Whitaker Center for STEM education  sponsored</a:t>
            </a:r>
            <a:br>
              <a:rPr lang="en-US" sz="3200" dirty="0" smtClean="0"/>
            </a:br>
            <a:r>
              <a:rPr lang="en-US" sz="3200" dirty="0" smtClean="0"/>
              <a:t>participation in GRC pre-conference workshop</a:t>
            </a:r>
          </a:p>
        </p:txBody>
      </p:sp>
      <p:sp>
        <p:nvSpPr>
          <p:cNvPr id="19459" name="Rectangle 3"/>
          <p:cNvSpPr>
            <a:spLocks noGrp="1" noChangeArrowheads="1"/>
          </p:cNvSpPr>
          <p:nvPr>
            <p:ph idx="1"/>
          </p:nvPr>
        </p:nvSpPr>
        <p:spPr bwMode="auto">
          <a:xfrm>
            <a:off x="4572000" y="1981201"/>
            <a:ext cx="4114800" cy="3200400"/>
          </a:xfrm>
          <a:noFill/>
          <a:ln>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lvl="1" eaLnBrk="1" hangingPunct="1"/>
            <a:r>
              <a:rPr lang="en-US" dirty="0" smtClean="0"/>
              <a:t>Introduced to concepts of </a:t>
            </a:r>
          </a:p>
          <a:p>
            <a:pPr lvl="2" eaLnBrk="1" hangingPunct="1"/>
            <a:r>
              <a:rPr lang="en-US" sz="2600" dirty="0" smtClean="0"/>
              <a:t>perception </a:t>
            </a:r>
          </a:p>
          <a:p>
            <a:pPr lvl="2" eaLnBrk="1" hangingPunct="1"/>
            <a:r>
              <a:rPr lang="en-US" sz="2600" dirty="0" smtClean="0"/>
              <a:t>storyboard methods to assess and compare textual to visual representations</a:t>
            </a:r>
          </a:p>
          <a:p>
            <a:pPr lvl="2" eaLnBrk="1" hangingPunct="1"/>
            <a:r>
              <a:rPr lang="en-US" sz="2600" dirty="0" err="1" smtClean="0"/>
              <a:t>Haptics</a:t>
            </a:r>
            <a:r>
              <a:rPr lang="en-US" sz="2600" dirty="0" smtClean="0"/>
              <a:t>- 3D molecular models magnets to show properties of water</a:t>
            </a:r>
          </a:p>
        </p:txBody>
      </p:sp>
      <p:sp>
        <p:nvSpPr>
          <p:cNvPr id="19461"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19462" name="Picture 5" descr="oxford main.jpg"/>
          <p:cNvPicPr>
            <a:picLocks noChangeAspect="1"/>
          </p:cNvPicPr>
          <p:nvPr/>
        </p:nvPicPr>
        <p:blipFill>
          <a:blip r:embed="rId3" cstate="print"/>
          <a:srcRect/>
          <a:stretch>
            <a:fillRect/>
          </a:stretch>
        </p:blipFill>
        <p:spPr bwMode="auto">
          <a:xfrm>
            <a:off x="1600200" y="2019300"/>
            <a:ext cx="2768600" cy="4152900"/>
          </a:xfrm>
          <a:prstGeom prst="rect">
            <a:avLst/>
          </a:prstGeom>
          <a:noFill/>
          <a:ln w="9525">
            <a:solidFill>
              <a:schemeClr val="accent1"/>
            </a:solidFill>
            <a:miter lim="800000"/>
            <a:headEnd/>
            <a:tailEnd/>
          </a:ln>
        </p:spPr>
      </p:pic>
      <p:pic>
        <p:nvPicPr>
          <p:cNvPr id="7" name="Picture 6" descr="ind water.jpg"/>
          <p:cNvPicPr>
            <a:picLocks noChangeAspect="1"/>
          </p:cNvPicPr>
          <p:nvPr/>
        </p:nvPicPr>
        <p:blipFill>
          <a:blip r:embed="rId4" cstate="print"/>
          <a:stretch>
            <a:fillRect/>
          </a:stretch>
        </p:blipFill>
        <p:spPr>
          <a:xfrm>
            <a:off x="7620000" y="5675670"/>
            <a:ext cx="571500" cy="534629"/>
          </a:xfrm>
          <a:prstGeom prst="rect">
            <a:avLst/>
          </a:prstGeom>
        </p:spPr>
      </p:pic>
      <p:pic>
        <p:nvPicPr>
          <p:cNvPr id="8" name="Picture 7" descr="ind water.jpg"/>
          <p:cNvPicPr>
            <a:picLocks noChangeAspect="1"/>
          </p:cNvPicPr>
          <p:nvPr/>
        </p:nvPicPr>
        <p:blipFill>
          <a:blip r:embed="rId4" cstate="print"/>
          <a:stretch>
            <a:fillRect/>
          </a:stretch>
        </p:blipFill>
        <p:spPr>
          <a:xfrm>
            <a:off x="5029200" y="5029200"/>
            <a:ext cx="1181100" cy="1104900"/>
          </a:xfrm>
          <a:prstGeom prst="rect">
            <a:avLst/>
          </a:prstGeom>
          <a:scene3d>
            <a:camera prst="orthographicFront">
              <a:rot lat="0" lon="5400000" rev="0"/>
            </a:camera>
            <a:lightRig rig="threePt" dir="t"/>
          </a:scene3d>
        </p:spPr>
      </p:pic>
      <p:pic>
        <p:nvPicPr>
          <p:cNvPr id="10" name="Picture 9" descr="ind water.jpg"/>
          <p:cNvPicPr>
            <a:picLocks noChangeAspect="1"/>
          </p:cNvPicPr>
          <p:nvPr/>
        </p:nvPicPr>
        <p:blipFill>
          <a:blip r:embed="rId4" cstate="print"/>
          <a:stretch>
            <a:fillRect/>
          </a:stretch>
        </p:blipFill>
        <p:spPr>
          <a:xfrm>
            <a:off x="6705600" y="5486400"/>
            <a:ext cx="571500" cy="534629"/>
          </a:xfrm>
          <a:prstGeom prst="rect">
            <a:avLst/>
          </a:prstGeom>
        </p:spPr>
      </p:pic>
      <p:pic>
        <p:nvPicPr>
          <p:cNvPr id="11" name="Picture 10" descr="ind water.jpg"/>
          <p:cNvPicPr>
            <a:picLocks noChangeAspect="1"/>
          </p:cNvPicPr>
          <p:nvPr/>
        </p:nvPicPr>
        <p:blipFill>
          <a:blip r:embed="rId4" cstate="print"/>
          <a:stretch>
            <a:fillRect/>
          </a:stretch>
        </p:blipFill>
        <p:spPr>
          <a:xfrm>
            <a:off x="5715000" y="5486400"/>
            <a:ext cx="571500" cy="534629"/>
          </a:xfrm>
          <a:prstGeom prst="rect">
            <a:avLst/>
          </a:prstGeom>
        </p:spPr>
      </p:pic>
      <p:pic>
        <p:nvPicPr>
          <p:cNvPr id="12" name="Picture 11" descr="ind water.jpg"/>
          <p:cNvPicPr>
            <a:picLocks noChangeAspect="1"/>
          </p:cNvPicPr>
          <p:nvPr/>
        </p:nvPicPr>
        <p:blipFill>
          <a:blip r:embed="rId4" cstate="print"/>
          <a:stretch>
            <a:fillRect/>
          </a:stretch>
        </p:blipFill>
        <p:spPr>
          <a:xfrm>
            <a:off x="7696200" y="5029200"/>
            <a:ext cx="571500" cy="534629"/>
          </a:xfrm>
          <a:prstGeom prst="rect">
            <a:avLst/>
          </a:prstGeom>
        </p:spPr>
      </p:pic>
      <p:pic>
        <p:nvPicPr>
          <p:cNvPr id="13" name="Picture 12" descr="ind water.jpg"/>
          <p:cNvPicPr>
            <a:picLocks noChangeAspect="1"/>
          </p:cNvPicPr>
          <p:nvPr/>
        </p:nvPicPr>
        <p:blipFill>
          <a:blip r:embed="rId4" cstate="print"/>
          <a:stretch>
            <a:fillRect/>
          </a:stretch>
        </p:blipFill>
        <p:spPr>
          <a:xfrm>
            <a:off x="228600" y="2133600"/>
            <a:ext cx="571500" cy="534629"/>
          </a:xfrm>
          <a:prstGeom prst="rect">
            <a:avLst/>
          </a:prstGeom>
        </p:spPr>
      </p:pic>
      <p:pic>
        <p:nvPicPr>
          <p:cNvPr id="14" name="Picture 13" descr="ind water.jpg"/>
          <p:cNvPicPr>
            <a:picLocks noChangeAspect="1"/>
          </p:cNvPicPr>
          <p:nvPr/>
        </p:nvPicPr>
        <p:blipFill>
          <a:blip r:embed="rId4" cstate="print"/>
          <a:stretch>
            <a:fillRect/>
          </a:stretch>
        </p:blipFill>
        <p:spPr>
          <a:xfrm>
            <a:off x="685800" y="3429000"/>
            <a:ext cx="571500" cy="534629"/>
          </a:xfrm>
          <a:prstGeom prst="rect">
            <a:avLst/>
          </a:prstGeom>
        </p:spPr>
      </p:pic>
      <p:pic>
        <p:nvPicPr>
          <p:cNvPr id="15" name="Picture 14" descr="ind water.jpg"/>
          <p:cNvPicPr>
            <a:picLocks noChangeAspect="1"/>
          </p:cNvPicPr>
          <p:nvPr/>
        </p:nvPicPr>
        <p:blipFill>
          <a:blip r:embed="rId4" cstate="print"/>
          <a:stretch>
            <a:fillRect/>
          </a:stretch>
        </p:blipFill>
        <p:spPr>
          <a:xfrm>
            <a:off x="8229600" y="1447800"/>
            <a:ext cx="571500" cy="534629"/>
          </a:xfrm>
          <a:prstGeom prst="rect">
            <a:avLst/>
          </a:prstGeom>
        </p:spPr>
      </p:pic>
      <p:pic>
        <p:nvPicPr>
          <p:cNvPr id="16" name="Picture 15" descr="ind water.jpg"/>
          <p:cNvPicPr>
            <a:picLocks noChangeAspect="1"/>
          </p:cNvPicPr>
          <p:nvPr/>
        </p:nvPicPr>
        <p:blipFill>
          <a:blip r:embed="rId4" cstate="print"/>
          <a:stretch>
            <a:fillRect/>
          </a:stretch>
        </p:blipFill>
        <p:spPr>
          <a:xfrm>
            <a:off x="381000" y="4572000"/>
            <a:ext cx="571500" cy="534629"/>
          </a:xfrm>
          <a:prstGeom prst="rect">
            <a:avLst/>
          </a:prstGeom>
        </p:spPr>
      </p:pic>
      <p:pic>
        <p:nvPicPr>
          <p:cNvPr id="17" name="Picture 16" descr="ind water.jpg"/>
          <p:cNvPicPr>
            <a:picLocks noChangeAspect="1"/>
          </p:cNvPicPr>
          <p:nvPr/>
        </p:nvPicPr>
        <p:blipFill>
          <a:blip r:embed="rId4" cstate="print"/>
          <a:stretch>
            <a:fillRect/>
          </a:stretch>
        </p:blipFill>
        <p:spPr>
          <a:xfrm>
            <a:off x="4495800" y="2971800"/>
            <a:ext cx="571500" cy="534629"/>
          </a:xfrm>
          <a:prstGeom prst="rect">
            <a:avLst/>
          </a:prstGeom>
          <a:scene3d>
            <a:camera prst="orthographicFront">
              <a:rot lat="5400000" lon="0" rev="0"/>
            </a:camera>
            <a:lightRig rig="threePt" dir="t"/>
          </a:scene3d>
        </p:spPr>
      </p:pic>
      <p:pic>
        <p:nvPicPr>
          <p:cNvPr id="18" name="Picture 17" descr="ind water.jpg"/>
          <p:cNvPicPr>
            <a:picLocks noChangeAspect="1"/>
          </p:cNvPicPr>
          <p:nvPr/>
        </p:nvPicPr>
        <p:blipFill>
          <a:blip r:embed="rId4" cstate="print"/>
          <a:stretch>
            <a:fillRect/>
          </a:stretch>
        </p:blipFill>
        <p:spPr>
          <a:xfrm>
            <a:off x="4876800" y="5029200"/>
            <a:ext cx="571500" cy="534629"/>
          </a:xfrm>
          <a:prstGeom prst="rect">
            <a:avLst/>
          </a:prstGeom>
        </p:spPr>
      </p:pic>
      <p:pic>
        <p:nvPicPr>
          <p:cNvPr id="19" name="Picture 18" descr="ind water.jpg"/>
          <p:cNvPicPr>
            <a:picLocks noChangeAspect="1"/>
          </p:cNvPicPr>
          <p:nvPr/>
        </p:nvPicPr>
        <p:blipFill>
          <a:blip r:embed="rId4" cstate="print"/>
          <a:stretch>
            <a:fillRect/>
          </a:stretch>
        </p:blipFill>
        <p:spPr>
          <a:xfrm>
            <a:off x="4876800" y="5791200"/>
            <a:ext cx="571500" cy="534629"/>
          </a:xfrm>
          <a:prstGeom prst="rect">
            <a:avLst/>
          </a:prstGeom>
        </p:spPr>
      </p:pic>
      <p:pic>
        <p:nvPicPr>
          <p:cNvPr id="20" name="Picture 19" descr="ind water.jpg"/>
          <p:cNvPicPr>
            <a:picLocks noChangeAspect="1"/>
          </p:cNvPicPr>
          <p:nvPr/>
        </p:nvPicPr>
        <p:blipFill>
          <a:blip r:embed="rId4" cstate="print"/>
          <a:stretch>
            <a:fillRect/>
          </a:stretch>
        </p:blipFill>
        <p:spPr>
          <a:xfrm>
            <a:off x="8001000" y="3276600"/>
            <a:ext cx="571500" cy="534629"/>
          </a:xfrm>
          <a:prstGeom prst="rect">
            <a:avLst/>
          </a:prstGeom>
        </p:spPr>
      </p:pic>
      <p:pic>
        <p:nvPicPr>
          <p:cNvPr id="21" name="Picture 20" descr="ind water.jpg"/>
          <p:cNvPicPr>
            <a:picLocks noChangeAspect="1"/>
          </p:cNvPicPr>
          <p:nvPr/>
        </p:nvPicPr>
        <p:blipFill>
          <a:blip r:embed="rId4" cstate="print"/>
          <a:stretch>
            <a:fillRect/>
          </a:stretch>
        </p:blipFill>
        <p:spPr>
          <a:xfrm>
            <a:off x="4572000" y="3352800"/>
            <a:ext cx="571500" cy="534629"/>
          </a:xfrm>
          <a:prstGeom prst="rect">
            <a:avLst/>
          </a:prstGeom>
        </p:spPr>
      </p:pic>
      <p:pic>
        <p:nvPicPr>
          <p:cNvPr id="22" name="Picture 21" descr="ind water.jpg"/>
          <p:cNvPicPr>
            <a:picLocks noChangeAspect="1"/>
          </p:cNvPicPr>
          <p:nvPr/>
        </p:nvPicPr>
        <p:blipFill>
          <a:blip r:embed="rId4" cstate="print"/>
          <a:stretch>
            <a:fillRect/>
          </a:stretch>
        </p:blipFill>
        <p:spPr>
          <a:xfrm>
            <a:off x="4648200" y="4038600"/>
            <a:ext cx="571500" cy="534629"/>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
        <p:nvSpPr>
          <p:cNvPr id="6" name="Rectangle 5"/>
          <p:cNvSpPr/>
          <p:nvPr/>
        </p:nvSpPr>
        <p:spPr>
          <a:xfrm>
            <a:off x="4495800" y="2971800"/>
            <a:ext cx="3962400" cy="3539430"/>
          </a:xfrm>
          <a:prstGeom prst="rect">
            <a:avLst/>
          </a:prstGeom>
        </p:spPr>
        <p:txBody>
          <a:bodyPr wrap="square">
            <a:spAutoFit/>
          </a:bodyPr>
          <a:lstStyle/>
          <a:p>
            <a:pPr lvl="2" eaLnBrk="1" hangingPunct="1"/>
            <a:r>
              <a:rPr lang="en-US" sz="3200" dirty="0" err="1" smtClean="0"/>
              <a:t>Haptics</a:t>
            </a:r>
            <a:r>
              <a:rPr lang="en-US" sz="3200" dirty="0" smtClean="0"/>
              <a:t>-</a:t>
            </a:r>
          </a:p>
          <a:p>
            <a:pPr lvl="2" eaLnBrk="1" hangingPunct="1"/>
            <a:r>
              <a:rPr lang="en-US" sz="3200" b="1" u="sng" dirty="0" smtClean="0"/>
              <a:t>3-D Molecular</a:t>
            </a:r>
          </a:p>
          <a:p>
            <a:pPr lvl="2" eaLnBrk="1" hangingPunct="1"/>
            <a:r>
              <a:rPr lang="en-US" sz="3200" b="1" u="sng" dirty="0"/>
              <a:t>D</a:t>
            </a:r>
            <a:r>
              <a:rPr lang="en-US" sz="3200" b="1" u="sng" dirty="0" smtClean="0"/>
              <a:t>esigns</a:t>
            </a:r>
          </a:p>
          <a:p>
            <a:pPr lvl="2" eaLnBrk="1" hangingPunct="1"/>
            <a:r>
              <a:rPr lang="en-US" sz="3200" dirty="0" smtClean="0"/>
              <a:t>Models properties of water using magnets</a:t>
            </a:r>
          </a:p>
        </p:txBody>
      </p:sp>
      <p:pic>
        <p:nvPicPr>
          <p:cNvPr id="7" name="Picture 6" descr="molecular logo.gif"/>
          <p:cNvPicPr>
            <a:picLocks noChangeAspect="1"/>
          </p:cNvPicPr>
          <p:nvPr/>
        </p:nvPicPr>
        <p:blipFill>
          <a:blip r:embed="rId3" cstate="print"/>
          <a:stretch>
            <a:fillRect/>
          </a:stretch>
        </p:blipFill>
        <p:spPr>
          <a:xfrm>
            <a:off x="1662953" y="1143000"/>
            <a:ext cx="5493123" cy="1447800"/>
          </a:xfrm>
          <a:prstGeom prst="rect">
            <a:avLst/>
          </a:prstGeom>
        </p:spPr>
      </p:pic>
      <p:pic>
        <p:nvPicPr>
          <p:cNvPr id="8" name="Picture 7" descr="np_waterkit3.gif"/>
          <p:cNvPicPr>
            <a:picLocks noChangeAspect="1"/>
          </p:cNvPicPr>
          <p:nvPr/>
        </p:nvPicPr>
        <p:blipFill>
          <a:blip r:embed="rId4" cstate="print"/>
          <a:stretch>
            <a:fillRect/>
          </a:stretch>
        </p:blipFill>
        <p:spPr>
          <a:xfrm>
            <a:off x="939165" y="3048000"/>
            <a:ext cx="3640455" cy="2971800"/>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1066800"/>
            <a:ext cx="8686800" cy="6858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marL="342900" indent="-342900" eaLnBrk="1" hangingPunct="1">
              <a:lnSpc>
                <a:spcPct val="90000"/>
              </a:lnSpc>
            </a:pPr>
            <a:r>
              <a:rPr lang="en-US" smtClean="0"/>
              <a:t>“Teaching Cell” assignment 2006</a:t>
            </a:r>
          </a:p>
        </p:txBody>
      </p:sp>
      <p:sp>
        <p:nvSpPr>
          <p:cNvPr id="20483" name="Rectangle 3"/>
          <p:cNvSpPr>
            <a:spLocks noGrp="1" noChangeArrowheads="1"/>
          </p:cNvSpPr>
          <p:nvPr>
            <p:ph idx="1"/>
          </p:nvPr>
        </p:nvSpPr>
        <p:spPr bwMode="auto">
          <a:xfrm>
            <a:off x="4648200" y="2057400"/>
            <a:ext cx="4419600" cy="4068763"/>
          </a:xfrm>
          <a:noFill/>
          <a:ln>
            <a:miter lim="800000"/>
            <a:headEnd/>
            <a:tailEnd/>
          </a:ln>
        </p:spPr>
        <p:txBody>
          <a:bodyPr vert="horz" wrap="square" lIns="91440" tIns="45720" rIns="91440" bIns="45720" numCol="1" anchor="t" anchorCtr="0" compatLnSpc="1">
            <a:prstTxWarp prst="textNoShape">
              <a:avLst/>
            </a:prstTxWarp>
          </a:bodyPr>
          <a:lstStyle/>
          <a:p>
            <a:pPr lvl="2" eaLnBrk="1" hangingPunct="1">
              <a:lnSpc>
                <a:spcPct val="90000"/>
              </a:lnSpc>
            </a:pPr>
            <a:r>
              <a:rPr lang="en-US" dirty="0" smtClean="0"/>
              <a:t>Demers and </a:t>
            </a:r>
            <a:r>
              <a:rPr lang="en-US" dirty="0" err="1" smtClean="0"/>
              <a:t>Salapska-Gelleri</a:t>
            </a:r>
            <a:endParaRPr lang="en-US" dirty="0" smtClean="0"/>
          </a:p>
          <a:p>
            <a:pPr lvl="3" eaLnBrk="1" hangingPunct="1">
              <a:lnSpc>
                <a:spcPct val="90000"/>
              </a:lnSpc>
            </a:pPr>
            <a:r>
              <a:rPr lang="en-US" dirty="0" smtClean="0"/>
              <a:t>Walks around loop road </a:t>
            </a:r>
          </a:p>
          <a:p>
            <a:pPr lvl="3" eaLnBrk="1" hangingPunct="1">
              <a:lnSpc>
                <a:spcPct val="90000"/>
              </a:lnSpc>
            </a:pPr>
            <a:r>
              <a:rPr lang="en-US" dirty="0" smtClean="0"/>
              <a:t> Lunch</a:t>
            </a:r>
          </a:p>
          <a:p>
            <a:pPr lvl="3" eaLnBrk="1" hangingPunct="1">
              <a:lnSpc>
                <a:spcPct val="90000"/>
              </a:lnSpc>
              <a:buFontTx/>
              <a:buNone/>
            </a:pPr>
            <a:r>
              <a:rPr lang="en-US" dirty="0" smtClean="0"/>
              <a:t>Brainstormed on shared interests</a:t>
            </a:r>
          </a:p>
          <a:p>
            <a:pPr lvl="3" eaLnBrk="1" hangingPunct="1">
              <a:lnSpc>
                <a:spcPct val="90000"/>
              </a:lnSpc>
              <a:buFontTx/>
              <a:buNone/>
            </a:pPr>
            <a:r>
              <a:rPr lang="en-US" dirty="0" smtClean="0"/>
              <a:t>IDS, learning, biology, cognition, etc</a:t>
            </a:r>
          </a:p>
          <a:p>
            <a:pPr eaLnBrk="1" hangingPunct="1">
              <a:lnSpc>
                <a:spcPct val="90000"/>
              </a:lnSpc>
            </a:pPr>
            <a:endParaRPr lang="en-US" dirty="0" smtClean="0"/>
          </a:p>
          <a:p>
            <a:pPr lvl="2" eaLnBrk="1" hangingPunct="1">
              <a:lnSpc>
                <a:spcPct val="90000"/>
              </a:lnSpc>
            </a:pPr>
            <a:endParaRPr lang="en-US" dirty="0" smtClean="0"/>
          </a:p>
          <a:p>
            <a:pPr eaLnBrk="1" hangingPunct="1">
              <a:lnSpc>
                <a:spcPct val="90000"/>
              </a:lnSpc>
            </a:pPr>
            <a:endParaRPr lang="en-US" dirty="0" smtClean="0"/>
          </a:p>
        </p:txBody>
      </p:sp>
      <p:sp>
        <p:nvSpPr>
          <p:cNvPr id="20485"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Demers and Salapska-Gelleri</a:t>
            </a:r>
          </a:p>
        </p:txBody>
      </p:sp>
      <p:pic>
        <p:nvPicPr>
          <p:cNvPr id="20486" name="Picture 8" descr="100_1774"/>
          <p:cNvPicPr>
            <a:picLocks noChangeAspect="1" noChangeArrowheads="1"/>
          </p:cNvPicPr>
          <p:nvPr/>
        </p:nvPicPr>
        <p:blipFill>
          <a:blip r:embed="rId3" cstate="print"/>
          <a:srcRect/>
          <a:stretch>
            <a:fillRect/>
          </a:stretch>
        </p:blipFill>
        <p:spPr bwMode="auto">
          <a:xfrm>
            <a:off x="228600" y="1981200"/>
            <a:ext cx="5219700" cy="3479800"/>
          </a:xfrm>
          <a:prstGeom prst="rect">
            <a:avLst/>
          </a:prstGeom>
          <a:noFill/>
          <a:ln w="28575">
            <a:solidFill>
              <a:schemeClr val="tx1"/>
            </a:solid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FGCU Demographics of course	</a:t>
            </a:r>
            <a:endParaRPr lang="en-US" dirty="0"/>
          </a:p>
        </p:txBody>
      </p:sp>
      <p:sp>
        <p:nvSpPr>
          <p:cNvPr id="3" name="Content Placeholder 2"/>
          <p:cNvSpPr>
            <a:spLocks noGrp="1"/>
          </p:cNvSpPr>
          <p:nvPr>
            <p:ph idx="1"/>
          </p:nvPr>
        </p:nvSpPr>
        <p:spPr/>
        <p:txBody>
          <a:bodyPr/>
          <a:lstStyle/>
          <a:p>
            <a:r>
              <a:rPr lang="en-US" dirty="0" smtClean="0"/>
              <a:t>(Freshman) General Biology I for majors, health professions, forensics, environmental studies, marine science and General Education science with lab (semester-long)</a:t>
            </a:r>
          </a:p>
          <a:p>
            <a:r>
              <a:rPr lang="en-US" dirty="0" smtClean="0"/>
              <a:t>FGCU grew from 1500 students at inception in 1997 to over 10,000 FTE today</a:t>
            </a:r>
          </a:p>
          <a:p>
            <a:r>
              <a:rPr lang="en-US" b="1" dirty="0" smtClean="0"/>
              <a:t>2006-2007 Freshman Class Profile</a:t>
            </a:r>
            <a:r>
              <a:rPr lang="en-US" dirty="0" smtClean="0"/>
              <a:t> </a:t>
            </a:r>
          </a:p>
          <a:p>
            <a:pPr lvl="1"/>
            <a:r>
              <a:rPr lang="en-US" dirty="0" smtClean="0"/>
              <a:t>Top 10 percent of high school class: 16%</a:t>
            </a:r>
            <a:br>
              <a:rPr lang="en-US" dirty="0" smtClean="0"/>
            </a:br>
            <a:r>
              <a:rPr lang="en-US" dirty="0" smtClean="0"/>
              <a:t>Top 25 percent of high school class: 46%</a:t>
            </a:r>
            <a:br>
              <a:rPr lang="en-US" dirty="0" smtClean="0"/>
            </a:br>
            <a:r>
              <a:rPr lang="en-US" dirty="0" smtClean="0"/>
              <a:t>Top 50 percent of high school class: 84%</a:t>
            </a:r>
            <a:endParaRPr lang="en-US" dirty="0"/>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Learning Outcomes	</a:t>
            </a:r>
            <a:endParaRPr lang="en-US" dirty="0"/>
          </a:p>
        </p:txBody>
      </p:sp>
      <p:sp>
        <p:nvSpPr>
          <p:cNvPr id="3" name="Content Placeholder 2"/>
          <p:cNvSpPr>
            <a:spLocks noGrp="1"/>
          </p:cNvSpPr>
          <p:nvPr>
            <p:ph idx="1"/>
          </p:nvPr>
        </p:nvSpPr>
        <p:spPr>
          <a:xfrm>
            <a:off x="838200" y="2057400"/>
            <a:ext cx="5867400" cy="3733800"/>
          </a:xfrm>
        </p:spPr>
        <p:txBody>
          <a:bodyPr>
            <a:normAutofit/>
          </a:bodyPr>
          <a:lstStyle/>
          <a:p>
            <a:r>
              <a:rPr lang="en-US" dirty="0" smtClean="0"/>
              <a:t>Structure function relationship reinforced</a:t>
            </a:r>
          </a:p>
          <a:p>
            <a:r>
              <a:rPr lang="en-US" dirty="0" smtClean="0"/>
              <a:t>Greater understanding of role of </a:t>
            </a:r>
            <a:r>
              <a:rPr lang="en-US" dirty="0" err="1" smtClean="0"/>
              <a:t>electronegativity</a:t>
            </a:r>
            <a:r>
              <a:rPr lang="en-US" dirty="0" smtClean="0"/>
              <a:t> in emergent properties of water</a:t>
            </a:r>
          </a:p>
          <a:p>
            <a:r>
              <a:rPr lang="en-US" dirty="0" smtClean="0"/>
              <a:t>Types of bonds- Ionic </a:t>
            </a:r>
            <a:r>
              <a:rPr lang="en-US" dirty="0" err="1" smtClean="0"/>
              <a:t>vs</a:t>
            </a:r>
            <a:r>
              <a:rPr lang="en-US" dirty="0" smtClean="0"/>
              <a:t> Polar covalent bonds versus hydrogen bonds (inter </a:t>
            </a:r>
            <a:r>
              <a:rPr lang="en-US" dirty="0" err="1" smtClean="0"/>
              <a:t>vs</a:t>
            </a:r>
            <a:r>
              <a:rPr lang="en-US" dirty="0" smtClean="0"/>
              <a:t> </a:t>
            </a:r>
            <a:r>
              <a:rPr lang="en-US" dirty="0" err="1" smtClean="0"/>
              <a:t>intramolecular</a:t>
            </a:r>
            <a:r>
              <a:rPr lang="en-US" dirty="0" smtClean="0"/>
              <a:t> forces)</a:t>
            </a:r>
          </a:p>
        </p:txBody>
      </p:sp>
      <p:sp>
        <p:nvSpPr>
          <p:cNvPr id="5" name="Footer Placeholder 4"/>
          <p:cNvSpPr>
            <a:spLocks noGrp="1"/>
          </p:cNvSpPr>
          <p:nvPr>
            <p:ph type="ftr" sz="quarter" idx="11"/>
          </p:nvPr>
        </p:nvSpPr>
        <p:spPr/>
        <p:txBody>
          <a:bodyPr/>
          <a:lstStyle/>
          <a:p>
            <a:pPr>
              <a:defRPr/>
            </a:pPr>
            <a:r>
              <a:rPr lang="en-US" smtClean="0"/>
              <a:t>Demers and Salapska-Gelleri</a:t>
            </a:r>
            <a:endParaRPr lang="en-US"/>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Flow</Template>
  <TotalTime>695</TotalTime>
  <Words>1312</Words>
  <Application>Microsoft Office PowerPoint</Application>
  <PresentationFormat>On-screen Show (4:3)</PresentationFormat>
  <Paragraphs>219</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Flow</vt:lpstr>
      <vt:lpstr>Chart</vt:lpstr>
      <vt:lpstr>3-D water model for investigating/assessing fundamental and powerful concepts in the sciences </vt:lpstr>
      <vt:lpstr>Fundamental and powerful concepts</vt:lpstr>
      <vt:lpstr>Background- How we got here </vt:lpstr>
      <vt:lpstr>GRC VISUALIZATION IN SCIENCE &amp; EDUCATION</vt:lpstr>
      <vt:lpstr>Whitaker Center for STEM education  sponsored participation in GRC pre-conference workshop</vt:lpstr>
      <vt:lpstr>Slide 6</vt:lpstr>
      <vt:lpstr>“Teaching Cell” assignment 2006</vt:lpstr>
      <vt:lpstr>FGCU Demographics of course </vt:lpstr>
      <vt:lpstr>Learning Outcomes </vt:lpstr>
      <vt:lpstr>Learning Outcomes cont’</vt:lpstr>
      <vt:lpstr>Skills Acquisition</vt:lpstr>
      <vt:lpstr>Electronegativity</vt:lpstr>
      <vt:lpstr>Polarity of water</vt:lpstr>
      <vt:lpstr>Polarity of water </vt:lpstr>
      <vt:lpstr>Cohesion/surface tension</vt:lpstr>
      <vt:lpstr>Cohesion in water </vt:lpstr>
      <vt:lpstr>Cohesion/surface tension activity </vt:lpstr>
      <vt:lpstr>Cohesion/adhesion activity </vt:lpstr>
      <vt:lpstr>Solubility property of water</vt:lpstr>
      <vt:lpstr>    Ice lattice- right before break- competition between groups for ice- cycle ‘cube’ fastest  then turn it back into liquid </vt:lpstr>
      <vt:lpstr>Hydrophobicity/hydrophilicity</vt:lpstr>
      <vt:lpstr>What we did</vt:lpstr>
      <vt:lpstr>Slide 23</vt:lpstr>
      <vt:lpstr>Storyboard pilot </vt:lpstr>
      <vt:lpstr>What we did-variations on theme</vt:lpstr>
      <vt:lpstr>Pilot project- Storyboards on chemical properties of Water</vt:lpstr>
      <vt:lpstr>Show  rubric here</vt:lpstr>
      <vt:lpstr>Preliminary Analyses Conducted</vt:lpstr>
      <vt:lpstr>Pilot project- Storyboards on chemical properties of Water</vt:lpstr>
      <vt:lpstr>Slide 30</vt:lpstr>
      <vt:lpstr>What did they retain?</vt:lpstr>
      <vt:lpstr>Slide 32</vt:lpstr>
      <vt:lpstr>Slide 33</vt:lpstr>
      <vt:lpstr>What we’ve learned so far- qualitative</vt:lpstr>
      <vt:lpstr>What else we’ve done </vt:lpstr>
      <vt:lpstr>Does knowledge of water properties relate to scores in upper-division courses? </vt:lpstr>
      <vt:lpstr>Do students recall properties of water in upper-division biology classes?</vt:lpstr>
      <vt:lpstr>Can it play a valuable role in program assessment?</vt:lpstr>
    </vt:vector>
  </TitlesOfParts>
  <Company>FGCU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boards </dc:title>
  <dc:creator>ned</dc:creator>
  <cp:lastModifiedBy>ndemers</cp:lastModifiedBy>
  <cp:revision>91</cp:revision>
  <dcterms:created xsi:type="dcterms:W3CDTF">2007-10-18T08:40:53Z</dcterms:created>
  <dcterms:modified xsi:type="dcterms:W3CDTF">2010-11-04T16:24:53Z</dcterms:modified>
</cp:coreProperties>
</file>